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comments/comment1.xml" ContentType="application/vnd.openxmlformats-officedocument.presentationml.comments+xml"/>
  <Override PartName="/ppt/tags/tag11.xml" ContentType="application/vnd.openxmlformats-officedocument.presentationml.tags+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1.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4"/>
    <p:sldMasterId id="2147483703" r:id="rId5"/>
    <p:sldMasterId id="2147483716" r:id="rId6"/>
    <p:sldMasterId id="2147483728" r:id="rId7"/>
    <p:sldMasterId id="2147483742" r:id="rId8"/>
    <p:sldMasterId id="2147483756" r:id="rId9"/>
    <p:sldMasterId id="2147483776" r:id="rId10"/>
  </p:sldMasterIdLst>
  <p:notesMasterIdLst>
    <p:notesMasterId r:id="rId41"/>
  </p:notesMasterIdLst>
  <p:handoutMasterIdLst>
    <p:handoutMasterId r:id="rId42"/>
  </p:handoutMasterIdLst>
  <p:sldIdLst>
    <p:sldId id="749" r:id="rId11"/>
    <p:sldId id="750" r:id="rId12"/>
    <p:sldId id="751" r:id="rId13"/>
    <p:sldId id="752" r:id="rId14"/>
    <p:sldId id="753" r:id="rId15"/>
    <p:sldId id="754" r:id="rId16"/>
    <p:sldId id="755" r:id="rId17"/>
    <p:sldId id="756" r:id="rId18"/>
    <p:sldId id="699" r:id="rId19"/>
    <p:sldId id="700" r:id="rId20"/>
    <p:sldId id="701" r:id="rId21"/>
    <p:sldId id="703" r:id="rId22"/>
    <p:sldId id="704" r:id="rId23"/>
    <p:sldId id="705" r:id="rId24"/>
    <p:sldId id="706" r:id="rId25"/>
    <p:sldId id="707" r:id="rId26"/>
    <p:sldId id="708" r:id="rId27"/>
    <p:sldId id="709" r:id="rId28"/>
    <p:sldId id="748" r:id="rId29"/>
    <p:sldId id="711" r:id="rId30"/>
    <p:sldId id="658" r:id="rId31"/>
    <p:sldId id="764" r:id="rId32"/>
    <p:sldId id="759" r:id="rId33"/>
    <p:sldId id="757" r:id="rId34"/>
    <p:sldId id="758" r:id="rId35"/>
    <p:sldId id="763" r:id="rId36"/>
    <p:sldId id="760" r:id="rId37"/>
    <p:sldId id="761" r:id="rId38"/>
    <p:sldId id="762" r:id="rId39"/>
    <p:sldId id="765" r:id="rId40"/>
  </p:sldIdLst>
  <p:sldSz cx="9144000" cy="6858000" type="screen4x3"/>
  <p:notesSz cx="7315200" cy="96012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304" userDrawn="1">
          <p15:clr>
            <a:srgbClr val="A4A3A4"/>
          </p15:clr>
        </p15:guide>
        <p15:guide id="2" pos="302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arsonsd" initials="sp" lastIdx="69" clrIdx="0"/>
  <p:cmAuthor id="1" name="jtice" initials="" lastIdx="3" clrIdx="1"/>
  <p:cmAuthor id="2" name=" DanO" initials="MSOffice" lastIdx="6" clrIdx="2">
    <p:extLst/>
  </p:cmAuthor>
  <p:cmAuthor id="3" name="Elliot Marseille" initials="EAM" lastIdx="25" clrIdx="3"/>
  <p:cmAuthor id="4" name="Karen Shore" initials="KS" lastIdx="9"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63"/>
    <a:srgbClr val="D3DEDE"/>
    <a:srgbClr val="EAEFEF"/>
    <a:srgbClr val="009977"/>
    <a:srgbClr val="ECECCB"/>
    <a:srgbClr val="008F77"/>
    <a:srgbClr val="007799"/>
    <a:srgbClr val="06FABA"/>
    <a:srgbClr val="009981"/>
    <a:srgbClr val="069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16" autoAdjust="0"/>
    <p:restoredTop sz="99661" autoAdjust="0"/>
  </p:normalViewPr>
  <p:slideViewPr>
    <p:cSldViewPr>
      <p:cViewPr varScale="1">
        <p:scale>
          <a:sx n="99" d="100"/>
          <a:sy n="99" d="100"/>
        </p:scale>
        <p:origin x="-11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p:scale>
          <a:sx n="100" d="100"/>
          <a:sy n="100" d="100"/>
        </p:scale>
        <p:origin x="-864" y="202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9" Type="http://schemas.openxmlformats.org/officeDocument/2006/relationships/slideMaster" Target="slideMasters/slideMaster6.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10" Type="http://schemas.openxmlformats.org/officeDocument/2006/relationships/slideMaster" Target="slideMasters/slideMaster7.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commentAuthors" Target="commentAuthors.xml"/><Relationship Id="rId4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4-24T10:14:03.228" idx="3">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3"/>
          </p:nvPr>
        </p:nvSpPr>
        <p:spPr>
          <a:xfrm>
            <a:off x="4143587" y="9119173"/>
            <a:ext cx="3169920" cy="480388"/>
          </a:xfrm>
          <a:prstGeom prst="rect">
            <a:avLst/>
          </a:prstGeom>
        </p:spPr>
        <p:txBody>
          <a:bodyPr vert="horz" lIns="95733" tIns="47866" rIns="95733" bIns="47866" rtlCol="0" anchor="b"/>
          <a:lstStyle>
            <a:lvl1pPr algn="r">
              <a:defRPr sz="1300"/>
            </a:lvl1pPr>
          </a:lstStyle>
          <a:p>
            <a:fld id="{EA2EF0EC-93B5-0A49-996B-65D238851484}" type="slidenum">
              <a:rPr lang="en-US" smtClean="0"/>
              <a:pPr/>
              <a:t>‹#›</a:t>
            </a:fld>
            <a:endParaRPr lang="en-US" dirty="0"/>
          </a:p>
        </p:txBody>
      </p:sp>
    </p:spTree>
    <p:extLst>
      <p:ext uri="{BB962C8B-B14F-4D97-AF65-F5344CB8AC3E}">
        <p14:creationId xmlns:p14="http://schemas.microsoft.com/office/powerpoint/2010/main" val="1628654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75360" y="4561228"/>
            <a:ext cx="5364480" cy="4320213"/>
          </a:xfrm>
          <a:prstGeom prst="rect">
            <a:avLst/>
          </a:prstGeom>
          <a:noFill/>
          <a:ln w="12700">
            <a:noFill/>
            <a:miter lim="800000"/>
            <a:headEnd/>
            <a:tailEnd/>
          </a:ln>
          <a:effectLst/>
        </p:spPr>
        <p:txBody>
          <a:bodyPr vert="horz" wrap="square" lIns="94737" tIns="46537" rIns="94737" bIns="46537"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5" name="Rectangle 3"/>
          <p:cNvSpPr>
            <a:spLocks noGrp="1" noRot="1" noChangeAspect="1" noChangeArrowheads="1" noTextEdit="1"/>
          </p:cNvSpPr>
          <p:nvPr>
            <p:ph type="sldImg" idx="2"/>
          </p:nvPr>
        </p:nvSpPr>
        <p:spPr bwMode="auto">
          <a:xfrm>
            <a:off x="1260475" y="720725"/>
            <a:ext cx="4794250" cy="3597275"/>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3096982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Non-primary care: oncology clinics, neurology clinics, HIV, Occupational health, hospital (trauma and CVD).</a:t>
            </a:r>
            <a:endParaRPr lang="en-US" dirty="0"/>
          </a:p>
        </p:txBody>
      </p:sp>
    </p:spTree>
    <p:extLst>
      <p:ext uri="{BB962C8B-B14F-4D97-AF65-F5344CB8AC3E}">
        <p14:creationId xmlns:p14="http://schemas.microsoft.com/office/powerpoint/2010/main" val="488672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Non-primary care: oncology clinics, neurology clinics, HIV, Occupational health, hospital (trauma and CVD).</a:t>
            </a:r>
            <a:endParaRPr lang="en-US" dirty="0"/>
          </a:p>
        </p:txBody>
      </p:sp>
    </p:spTree>
    <p:extLst>
      <p:ext uri="{BB962C8B-B14F-4D97-AF65-F5344CB8AC3E}">
        <p14:creationId xmlns:p14="http://schemas.microsoft.com/office/powerpoint/2010/main" val="4217722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CES-D,</a:t>
            </a:r>
            <a:r>
              <a:rPr lang="en-US" baseline="0" dirty="0" smtClean="0"/>
              <a:t> HAM-D, PHQ-9, SCL-20, GDS, GAD</a:t>
            </a:r>
            <a:endParaRPr lang="en-US" dirty="0"/>
          </a:p>
        </p:txBody>
      </p:sp>
    </p:spTree>
    <p:extLst>
      <p:ext uri="{BB962C8B-B14F-4D97-AF65-F5344CB8AC3E}">
        <p14:creationId xmlns:p14="http://schemas.microsoft.com/office/powerpoint/2010/main" val="3226343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HMOs, VA clinics, FFS, inner city</a:t>
            </a:r>
            <a:r>
              <a:rPr lang="en-US" baseline="0" dirty="0" smtClean="0"/>
              <a:t> public health clinic, etc. Broad variety. Multiple states: Washington, Texas, Indiana, North Carolina.</a:t>
            </a:r>
          </a:p>
          <a:p>
            <a:r>
              <a:rPr lang="en-US" baseline="0" dirty="0" smtClean="0"/>
              <a:t>The coordinating center is a national resource for others trying to integrate care at their location.</a:t>
            </a:r>
          </a:p>
          <a:p>
            <a:r>
              <a:rPr lang="en-US" baseline="0" dirty="0" smtClean="0"/>
              <a:t>50% referred to study, 50% found by screening.</a:t>
            </a:r>
          </a:p>
          <a:p>
            <a:r>
              <a:rPr lang="en-US" baseline="0" dirty="0" smtClean="0"/>
              <a:t>Both dysthymia and major depression included. Age ≥ 60. Exclude alcoholism, bipolar disease, under treatment by psychiatrist, severe cognitive impairment.</a:t>
            </a:r>
            <a:endParaRPr lang="en-US" dirty="0"/>
          </a:p>
        </p:txBody>
      </p:sp>
    </p:spTree>
    <p:extLst>
      <p:ext uri="{BB962C8B-B14F-4D97-AF65-F5344CB8AC3E}">
        <p14:creationId xmlns:p14="http://schemas.microsoft.com/office/powerpoint/2010/main" val="652797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Symptom checklist 20 (SCL-20) score &gt;= 1.5 is equivalent to major depression;</a:t>
            </a:r>
            <a:r>
              <a:rPr lang="en-US" baseline="0" dirty="0" smtClean="0"/>
              <a:t> &lt;0.5 = no depression. 20 questions: 0-4 on each; take the average. Thus total score is from 0-4.</a:t>
            </a:r>
            <a:endParaRPr lang="en-US" dirty="0"/>
          </a:p>
        </p:txBody>
      </p:sp>
    </p:spTree>
    <p:extLst>
      <p:ext uri="{BB962C8B-B14F-4D97-AF65-F5344CB8AC3E}">
        <p14:creationId xmlns:p14="http://schemas.microsoft.com/office/powerpoint/2010/main" val="1211435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SMD small 0.2, moderate 0.5, large 0.8. ICER lexicon: benefit choices are </a:t>
            </a:r>
            <a:r>
              <a:rPr lang="en-US" baseline="0" dirty="0" smtClean="0"/>
              <a:t>negative, comparable, small or substantial. </a:t>
            </a:r>
            <a:r>
              <a:rPr lang="en-US" dirty="0" smtClean="0"/>
              <a:t>Is this a substantial net health benefit?</a:t>
            </a:r>
            <a:endParaRPr lang="en-US" dirty="0"/>
          </a:p>
        </p:txBody>
      </p:sp>
    </p:spTree>
    <p:extLst>
      <p:ext uri="{BB962C8B-B14F-4D97-AF65-F5344CB8AC3E}">
        <p14:creationId xmlns:p14="http://schemas.microsoft.com/office/powerpoint/2010/main" val="2011041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Mental health specialist</a:t>
            </a:r>
            <a:r>
              <a:rPr lang="en-US" baseline="0" dirty="0" smtClean="0"/>
              <a:t> made the diagnosis using the Mini International Neuropsychiatric Interview and score ≥ 8 on anxiety severity scale (OASIS, score 0-20, ≥ 8 is moderate).</a:t>
            </a:r>
          </a:p>
          <a:p>
            <a:r>
              <a:rPr lang="en-US" baseline="0" dirty="0" smtClean="0"/>
              <a:t>Ages 18-75, English or Spanish speaking. Depression allowed. Excluded: bipolar, psychosis, severe cognitive impairment.</a:t>
            </a:r>
            <a:endParaRPr lang="en-US" dirty="0"/>
          </a:p>
        </p:txBody>
      </p:sp>
    </p:spTree>
    <p:extLst>
      <p:ext uri="{BB962C8B-B14F-4D97-AF65-F5344CB8AC3E}">
        <p14:creationId xmlns:p14="http://schemas.microsoft.com/office/powerpoint/2010/main" val="27225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BSI – Brief symptom inventory:</a:t>
            </a:r>
            <a:r>
              <a:rPr lang="en-US" baseline="0" dirty="0" smtClean="0"/>
              <a:t> like SCL20. 12 questions 0-4; take average. Used here because multiple anxiety disorders included: GAD, Panic, PTSD, social phobia.</a:t>
            </a:r>
            <a:endParaRPr lang="en-US" dirty="0"/>
          </a:p>
        </p:txBody>
      </p:sp>
    </p:spTree>
    <p:extLst>
      <p:ext uri="{BB962C8B-B14F-4D97-AF65-F5344CB8AC3E}">
        <p14:creationId xmlns:p14="http://schemas.microsoft.com/office/powerpoint/2010/main" val="396235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SMD small 0.2, moderate 0.5, large 0.8 Same issue: ICER lexicon: benefit is</a:t>
            </a:r>
            <a:r>
              <a:rPr lang="en-US" baseline="0" dirty="0" smtClean="0"/>
              <a:t> either negative, comparable, small or substantial.</a:t>
            </a:r>
            <a:endParaRPr lang="en-US" dirty="0"/>
          </a:p>
        </p:txBody>
      </p:sp>
    </p:spTree>
    <p:extLst>
      <p:ext uri="{BB962C8B-B14F-4D97-AF65-F5344CB8AC3E}">
        <p14:creationId xmlns:p14="http://schemas.microsoft.com/office/powerpoint/2010/main" val="84656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Substudy (2/18 sites) of Impact: benefit in</a:t>
            </a:r>
            <a:r>
              <a:rPr lang="en-US" baseline="0" dirty="0" smtClean="0"/>
              <a:t> presenting first CHD events, but not recurrent. Some of the diabetes studies documented improvements in hypertension and lipids as well.</a:t>
            </a:r>
            <a:endParaRPr lang="en-US" dirty="0"/>
          </a:p>
        </p:txBody>
      </p:sp>
    </p:spTree>
    <p:extLst>
      <p:ext uri="{BB962C8B-B14F-4D97-AF65-F5344CB8AC3E}">
        <p14:creationId xmlns:p14="http://schemas.microsoft.com/office/powerpoint/2010/main" val="1916902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0475" y="720725"/>
            <a:ext cx="4794250" cy="3597275"/>
          </a:xfrm>
        </p:spPr>
      </p:sp>
      <p:sp>
        <p:nvSpPr>
          <p:cNvPr id="3" name="Notes Placeholder 2"/>
          <p:cNvSpPr>
            <a:spLocks noGrp="1"/>
          </p:cNvSpPr>
          <p:nvPr>
            <p:ph type="body" idx="1"/>
          </p:nvPr>
        </p:nvSpPr>
        <p:spPr/>
        <p:txBody>
          <a:bodyPr/>
          <a:lstStyle/>
          <a:p>
            <a:r>
              <a:rPr lang="en-US" dirty="0" smtClean="0"/>
              <a:t>QALY gained is ALL from </a:t>
            </a:r>
            <a:r>
              <a:rPr lang="en-US" dirty="0" err="1" smtClean="0"/>
              <a:t>QoL</a:t>
            </a:r>
            <a:r>
              <a:rPr lang="en-US" dirty="0" smtClean="0"/>
              <a:t> improvement through</a:t>
            </a:r>
            <a:r>
              <a:rPr lang="en-US" baseline="0" dirty="0" smtClean="0"/>
              <a:t> reduced depression-free days, not survival</a:t>
            </a:r>
            <a:endParaRPr lang="en-US" dirty="0"/>
          </a:p>
        </p:txBody>
      </p:sp>
    </p:spTree>
    <p:extLst>
      <p:ext uri="{BB962C8B-B14F-4D97-AF65-F5344CB8AC3E}">
        <p14:creationId xmlns:p14="http://schemas.microsoft.com/office/powerpoint/2010/main" val="4120672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p:cNvSpPr>
          <p:nvPr>
            <p:ph type="sldImg"/>
          </p:nvPr>
        </p:nvSpPr>
        <p:spPr>
          <a:xfrm>
            <a:off x="1227668" y="726758"/>
            <a:ext cx="4859867" cy="3587115"/>
          </a:xfrm>
          <a:solidFill>
            <a:srgbClr val="FFFFFF"/>
          </a:solidFill>
          <a:ln/>
          <a:extLst>
            <a:ext uri="{FAA26D3D-D897-4be2-8F04-BA451C77F1D7}">
              <ma14:placeholderFlag xmlns:ma14="http://schemas.microsoft.com/office/mac/drawingml/2011/main" val="1"/>
            </a:ext>
          </a:extLst>
        </p:spPr>
      </p:sp>
      <p:sp>
        <p:nvSpPr>
          <p:cNvPr id="264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dirty="0"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At UCSF, we have clinical champions who are part of UC Quits, helping to improve and conduct outreach on the tobacco cessation workflow for the inpatient and outpatient settings.  These clinical champions include Sujatha Sankaran (inpatient and Fontana Treatment Center champion), Eliseo Perez-Stable (outpatient champion), Mai-Khanh Bui-Duy (outpatient), Jyothi Marbin (peds), Suzanne Harris (Fontana Treatment Center nurse), and Lisa Kroon (pharmacy).  Several APeX modifications make it easier for providers to document advise to quit or eliminate smoke exposure, prescribe medications, and refer for counseling.  UCSF has the Helpline e-referral going live this fall, a revised inpatient tobacco order set, and plans to adopt an outpatient smartset.  </a:t>
            </a:r>
          </a:p>
        </p:txBody>
      </p:sp>
      <p:sp>
        <p:nvSpPr>
          <p:cNvPr id="6148" name="Slide Number Placeholder 3"/>
          <p:cNvSpPr>
            <a:spLocks noGrp="1"/>
          </p:cNvSpPr>
          <p:nvPr>
            <p:ph type="sldNum" sz="quarter" idx="5"/>
          </p:nvPr>
        </p:nvSpPr>
        <p:spPr bwMode="auto">
          <a:xfrm>
            <a:off x="4143587" y="9119474"/>
            <a:ext cx="3169920" cy="4800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lstStyle>
            <a:lvl1pPr eaLnBrk="0" hangingPunct="0">
              <a:defRPr>
                <a:solidFill>
                  <a:schemeClr val="tx1"/>
                </a:solidFill>
                <a:latin typeface="Arial" charset="0"/>
                <a:ea typeface="ＭＳ Ｐゴシック" charset="0"/>
                <a:cs typeface="ＭＳ Ｐゴシック" charset="0"/>
              </a:defRPr>
            </a:lvl1pPr>
            <a:lvl2pPr marL="785372" indent="-302066" eaLnBrk="0" hangingPunct="0">
              <a:defRPr>
                <a:solidFill>
                  <a:schemeClr val="tx1"/>
                </a:solidFill>
                <a:latin typeface="Arial" charset="0"/>
                <a:ea typeface="ＭＳ Ｐゴシック" charset="0"/>
              </a:defRPr>
            </a:lvl2pPr>
            <a:lvl3pPr marL="1208265" indent="-241653" eaLnBrk="0" hangingPunct="0">
              <a:defRPr>
                <a:solidFill>
                  <a:schemeClr val="tx1"/>
                </a:solidFill>
                <a:latin typeface="Arial" charset="0"/>
                <a:ea typeface="ＭＳ Ｐゴシック" charset="0"/>
              </a:defRPr>
            </a:lvl3pPr>
            <a:lvl4pPr marL="1691571" indent="-241653" eaLnBrk="0" hangingPunct="0">
              <a:defRPr>
                <a:solidFill>
                  <a:schemeClr val="tx1"/>
                </a:solidFill>
                <a:latin typeface="Arial" charset="0"/>
                <a:ea typeface="ＭＳ Ｐゴシック" charset="0"/>
              </a:defRPr>
            </a:lvl4pPr>
            <a:lvl5pPr marL="2174878" indent="-241653" eaLnBrk="0" hangingPunct="0">
              <a:defRPr>
                <a:solidFill>
                  <a:schemeClr val="tx1"/>
                </a:solidFill>
                <a:latin typeface="Arial" charset="0"/>
                <a:ea typeface="ＭＳ Ｐゴシック" charset="0"/>
              </a:defRPr>
            </a:lvl5pPr>
            <a:lvl6pPr marL="2658184" indent="-241653" eaLnBrk="0" fontAlgn="base" hangingPunct="0">
              <a:spcBef>
                <a:spcPct val="0"/>
              </a:spcBef>
              <a:spcAft>
                <a:spcPct val="0"/>
              </a:spcAft>
              <a:defRPr>
                <a:solidFill>
                  <a:schemeClr val="tx1"/>
                </a:solidFill>
                <a:latin typeface="Arial" charset="0"/>
                <a:ea typeface="ＭＳ Ｐゴシック" charset="0"/>
              </a:defRPr>
            </a:lvl6pPr>
            <a:lvl7pPr marL="3141490" indent="-241653" eaLnBrk="0" fontAlgn="base" hangingPunct="0">
              <a:spcBef>
                <a:spcPct val="0"/>
              </a:spcBef>
              <a:spcAft>
                <a:spcPct val="0"/>
              </a:spcAft>
              <a:defRPr>
                <a:solidFill>
                  <a:schemeClr val="tx1"/>
                </a:solidFill>
                <a:latin typeface="Arial" charset="0"/>
                <a:ea typeface="ＭＳ Ｐゴシック" charset="0"/>
              </a:defRPr>
            </a:lvl7pPr>
            <a:lvl8pPr marL="3624796" indent="-241653" eaLnBrk="0" fontAlgn="base" hangingPunct="0">
              <a:spcBef>
                <a:spcPct val="0"/>
              </a:spcBef>
              <a:spcAft>
                <a:spcPct val="0"/>
              </a:spcAft>
              <a:defRPr>
                <a:solidFill>
                  <a:schemeClr val="tx1"/>
                </a:solidFill>
                <a:latin typeface="Arial" charset="0"/>
                <a:ea typeface="ＭＳ Ｐゴシック" charset="0"/>
              </a:defRPr>
            </a:lvl8pPr>
            <a:lvl9pPr marL="4108102" indent="-241653"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7B9BE31-46BA-CB4F-94B2-1F939C37955E}" type="slidenum">
              <a:rPr lang="en-US">
                <a:solidFill>
                  <a:prstClr val="black"/>
                </a:solidFill>
              </a:rPr>
              <a:pPr eaLnBrk="1" hangingPunct="1"/>
              <a:t>26</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6" tIns="48328" rIns="96656" bIns="48328" anchor="b"/>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r"/>
            <a:fld id="{D77D5E9D-CBB6-C745-B43E-4ED444D988FD}" type="slidenum">
              <a:rPr lang="en-US" sz="1300">
                <a:solidFill>
                  <a:srgbClr val="000000"/>
                </a:solidFill>
                <a:latin typeface="Arial" charset="0"/>
              </a:rPr>
              <a:pPr algn="r"/>
              <a:t>27</a:t>
            </a:fld>
            <a:endParaRPr lang="en-US" sz="1300">
              <a:solidFill>
                <a:srgbClr val="000000"/>
              </a:solidFill>
              <a:latin typeface="Arial" charset="0"/>
            </a:endParaRPr>
          </a:p>
        </p:txBody>
      </p:sp>
      <p:sp>
        <p:nvSpPr>
          <p:cNvPr id="11266" name="Rectangle 2"/>
          <p:cNvSpPr>
            <a:spLocks noGrp="1" noRot="1" noChangeAspect="1" noChangeArrowheads="1" noTextEdit="1"/>
          </p:cNvSpPr>
          <p:nvPr>
            <p:ph type="sldImg"/>
          </p:nvPr>
        </p:nvSpPr>
        <p:spPr>
          <a:xfrm>
            <a:off x="-4062413" y="1200150"/>
            <a:ext cx="4800601" cy="3600450"/>
          </a:xfrm>
          <a:ln/>
        </p:spPr>
      </p:sp>
      <p:sp>
        <p:nvSpPr>
          <p:cNvPr id="1126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6" tIns="48328" rIns="96656" bIns="48328"/>
          <a:lstStyle/>
          <a:p>
            <a:pPr eaLnBrk="1" hangingPunct="1">
              <a:defRPr/>
            </a:pPr>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en-US" dirty="0"/>
          </a:p>
        </p:txBody>
      </p:sp>
      <p:sp>
        <p:nvSpPr>
          <p:cNvPr id="4" name="Line 7"/>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en-US" dirty="0"/>
          </a:p>
        </p:txBody>
      </p:sp>
      <p:sp>
        <p:nvSpPr>
          <p:cNvPr id="71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000"/>
            </a:lvl1pPr>
          </a:lstStyle>
          <a:p>
            <a:r>
              <a:rPr lang="en-US" altLang="en-US"/>
              <a:t>Click to edit Master subtitle style</a:t>
            </a:r>
          </a:p>
        </p:txBody>
      </p:sp>
      <p:pic>
        <p:nvPicPr>
          <p:cNvPr id="9" name="Picture 8"/>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86000" y="1219200"/>
            <a:ext cx="3200400" cy="1295400"/>
          </a:xfrm>
          <a:prstGeom prst="rect">
            <a:avLst/>
          </a:prstGeom>
          <a:noFill/>
          <a:ln>
            <a:noFill/>
          </a:ln>
        </p:spPr>
      </p:pic>
      <p:sp>
        <p:nvSpPr>
          <p:cNvPr id="7" name="Rectangle 6"/>
          <p:cNvSpPr txBox="1">
            <a:spLocks noChangeArrowheads="1"/>
          </p:cNvSpPr>
          <p:nvPr userDrawn="1"/>
        </p:nvSpPr>
        <p:spPr bwMode="auto">
          <a:xfrm>
            <a:off x="67818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1"/>
          </p:nvPr>
        </p:nvSpPr>
        <p:spPr>
          <a:xfrm>
            <a:off x="7010400" y="6400800"/>
            <a:ext cx="2133600" cy="457200"/>
          </a:xfrm>
          <a:ln/>
        </p:spPr>
        <p:txBody>
          <a:bodyPr/>
          <a:lstStyle>
            <a:lvl1pPr>
              <a:defRPr/>
            </a:lvl1pPr>
          </a:lstStyle>
          <a:p>
            <a:pPr>
              <a:defRPr/>
            </a:pPr>
            <a:fld id="{C57E55A2-20BA-4F05-936B-A1375A069FCE}" type="slidenum">
              <a:rPr lang="en-US" altLang="en-US"/>
              <a:pPr>
                <a:defRPr/>
              </a:pPr>
              <a:t>‹#›</a:t>
            </a:fld>
            <a:endParaRPr lang="en-US" altLang="en-US" dirty="0"/>
          </a:p>
        </p:txBody>
      </p:sp>
      <p:sp>
        <p:nvSpPr>
          <p:cNvPr id="6" name="Rectangle 6"/>
          <p:cNvSpPr txBox="1">
            <a:spLocks noChangeArrowheads="1"/>
          </p:cNvSpPr>
          <p:nvPr userDrawn="1"/>
        </p:nvSpPr>
        <p:spPr bwMode="auto">
          <a:xfrm>
            <a:off x="6858000" y="64770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txBox="1">
            <a:spLocks noChangeArrowheads="1"/>
          </p:cNvSpPr>
          <p:nvPr userDrawn="1"/>
        </p:nvSpPr>
        <p:spPr bwMode="auto">
          <a:xfrm>
            <a:off x="67818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extLst>
      <p:ext uri="{BB962C8B-B14F-4D97-AF65-F5344CB8AC3E}">
        <p14:creationId xmlns:p14="http://schemas.microsoft.com/office/powerpoint/2010/main" val="3224918578"/>
      </p:ext>
    </p:extLst>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9F502E61-EC60-4506-85AE-88C49AB8233B}" type="slidenum">
              <a:rPr lang="en-US" altLang="en-US"/>
              <a:pPr>
                <a:defRPr/>
              </a:pPr>
              <a:t>‹#›</a:t>
            </a:fld>
            <a:endParaRPr lang="en-US" altLang="en-US" dirty="0"/>
          </a:p>
        </p:txBody>
      </p:sp>
      <p:sp>
        <p:nvSpPr>
          <p:cNvPr id="6" name="Slide Number Placeholder 3"/>
          <p:cNvSpPr txBox="1">
            <a:spLocks/>
          </p:cNvSpPr>
          <p:nvPr userDrawn="1"/>
        </p:nvSpPr>
        <p:spPr bwMode="auto">
          <a:xfrm>
            <a:off x="68580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Slide Number Placeholder 3"/>
          <p:cNvSpPr txBox="1">
            <a:spLocks/>
          </p:cNvSpPr>
          <p:nvPr userDrawn="1"/>
        </p:nvSpPr>
        <p:spPr bwMode="auto">
          <a:xfrm>
            <a:off x="67818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extLst>
      <p:ext uri="{BB962C8B-B14F-4D97-AF65-F5344CB8AC3E}">
        <p14:creationId xmlns:p14="http://schemas.microsoft.com/office/powerpoint/2010/main" val="1462607682"/>
      </p:ext>
    </p:extLst>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F0BE4F5D-ED78-446B-82D0-1077279D3AD0}"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AAB8031C-416D-42C8-9128-C26A5DFFEE4E}"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1"/>
          </p:nvPr>
        </p:nvSpPr>
        <p:spPr>
          <a:ln/>
        </p:spPr>
        <p:txBody>
          <a:bodyPr/>
          <a:lstStyle>
            <a:lvl1pPr>
              <a:defRPr/>
            </a:lvl1pPr>
          </a:lstStyle>
          <a:p>
            <a:pPr>
              <a:defRPr/>
            </a:pPr>
            <a:fld id="{2A15D8EF-D6C3-4EFD-B362-18AE226AB560}" type="slidenum">
              <a:rPr lang="en-US" altLang="en-US"/>
              <a:pPr>
                <a:defRPr/>
              </a:pPr>
              <a:t>‹#›</a:t>
            </a:fld>
            <a:endParaRPr lang="en-US" altLang="en-US" dirty="0"/>
          </a:p>
        </p:txBody>
      </p:sp>
      <p:sp>
        <p:nvSpPr>
          <p:cNvPr id="5" name="Slide Number Placeholder 3"/>
          <p:cNvSpPr txBox="1">
            <a:spLocks/>
          </p:cNvSpPr>
          <p:nvPr userDrawn="1"/>
        </p:nvSpPr>
        <p:spPr bwMode="auto">
          <a:xfrm>
            <a:off x="68580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6"/>
          <p:cNvSpPr>
            <a:spLocks noGrp="1" noChangeArrowheads="1"/>
          </p:cNvSpPr>
          <p:nvPr>
            <p:ph type="sldNum" sz="quarter" idx="11"/>
          </p:nvPr>
        </p:nvSpPr>
        <p:spPr>
          <a:ln/>
        </p:spPr>
        <p:txBody>
          <a:bodyPr/>
          <a:lstStyle>
            <a:lvl1pPr>
              <a:defRPr/>
            </a:lvl1pPr>
          </a:lstStyle>
          <a:p>
            <a:pPr>
              <a:defRPr/>
            </a:pPr>
            <a:fld id="{3C7B58B2-E5BF-4655-9D5C-D8D9DBE9F996}"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85C2FE6A-B4E0-438A-A7D4-5A285B9C4A97}"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15064264-F2AE-4200-B0E7-17B655531F50}"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D26AB337-A365-41C9-9D3D-017C2C2977E0}"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9"/>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9"/>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08FE3D33-9657-40ED-BA53-55608158F43A}" type="slidenum">
              <a:rPr lang="en-US" altLang="en-US"/>
              <a:pPr>
                <a:defRPr/>
              </a:pPr>
              <a:t>‹#›</a:t>
            </a:fld>
            <a:endParaRPr lang="en-US" altLang="en-US" dirty="0"/>
          </a:p>
        </p:txBody>
      </p:sp>
    </p:spTree>
  </p:cSld>
  <p:clrMapOvr>
    <a:masterClrMapping/>
  </p:clrMapOvr>
  <p:transition xmlns:p14="http://schemas.microsoft.com/office/powerpoint/2010/mai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50963" y="1289050"/>
            <a:ext cx="6769100" cy="6937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41437" y="2016125"/>
            <a:ext cx="3306763" cy="4475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1" y="2016125"/>
            <a:ext cx="3308351" cy="4475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57305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4" name="Title 1"/>
          <p:cNvSpPr>
            <a:spLocks noGrp="1"/>
          </p:cNvSpPr>
          <p:nvPr>
            <p:ph type="ctrTitle"/>
          </p:nvPr>
        </p:nvSpPr>
        <p:spPr>
          <a:xfrm>
            <a:off x="685800" y="3440876"/>
            <a:ext cx="7772400" cy="1470025"/>
          </a:xfrm>
        </p:spPr>
        <p:txBody>
          <a:bodyPr/>
          <a:lstStyle>
            <a:lvl1pPr algn="ctr">
              <a:defRPr/>
            </a:lvl1pPr>
          </a:lstStyle>
          <a:p>
            <a:r>
              <a:rPr lang="en-US" smtClean="0"/>
              <a:t>Click to edit Master title style</a:t>
            </a:r>
            <a:endParaRPr lang="en-US" dirty="0"/>
          </a:p>
        </p:txBody>
      </p:sp>
      <p:sp>
        <p:nvSpPr>
          <p:cNvPr id="15" name="Subtitle 2"/>
          <p:cNvSpPr>
            <a:spLocks noGrp="1"/>
          </p:cNvSpPr>
          <p:nvPr>
            <p:ph type="subTitle" idx="1"/>
          </p:nvPr>
        </p:nvSpPr>
        <p:spPr>
          <a:xfrm>
            <a:off x="1371600" y="5129600"/>
            <a:ext cx="6400800" cy="914400"/>
          </a:xfrm>
        </p:spPr>
        <p:txBody>
          <a:bodyPr/>
          <a:lstStyle>
            <a:lvl1pPr marL="0" indent="0" algn="ctr">
              <a:buNone/>
              <a:defRPr baseline="0">
                <a:solidFill>
                  <a:srgbClr val="2D9B3A"/>
                </a:solidFill>
                <a:latin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7"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pic>
        <p:nvPicPr>
          <p:cNvPr id="19" name="Picture 2"/>
          <p:cNvPicPr>
            <a:picLocks noChangeAspect="1" noChangeArrowheads="1"/>
          </p:cNvPicPr>
          <p:nvPr/>
        </p:nvPicPr>
        <p:blipFill>
          <a:blip r:embed="rId2" cstate="print"/>
          <a:srcRect/>
          <a:stretch>
            <a:fillRect/>
          </a:stretch>
        </p:blipFill>
        <p:spPr bwMode="auto">
          <a:xfrm>
            <a:off x="3046811" y="152444"/>
            <a:ext cx="3050381" cy="3044571"/>
          </a:xfrm>
          <a:prstGeom prst="rect">
            <a:avLst/>
          </a:prstGeom>
          <a:noFill/>
          <a:ln w="9525">
            <a:noFill/>
            <a:miter lim="800000"/>
            <a:headEnd/>
            <a:tailEnd/>
          </a:ln>
          <a:effectLst/>
        </p:spPr>
      </p:pic>
    </p:spTree>
    <p:extLst>
      <p:ext uri="{BB962C8B-B14F-4D97-AF65-F5344CB8AC3E}">
        <p14:creationId xmlns:p14="http://schemas.microsoft.com/office/powerpoint/2010/main" val="3901653316"/>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1143000"/>
          </a:xfrm>
        </p:spPr>
        <p:txBody>
          <a:bodyPr/>
          <a:lstStyle>
            <a:lvl1pPr>
              <a:defRPr baseline="0">
                <a:solidFill>
                  <a:srgbClr val="0070C0"/>
                </a:solidFill>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SzPct val="90000"/>
              <a:buFont typeface="Wingdings" pitchFamily="2" charset="2"/>
              <a:buChar char="§"/>
              <a:defRPr baseline="0">
                <a:solidFill>
                  <a:srgbClr val="0070C0"/>
                </a:solidFill>
              </a:defRPr>
            </a:lvl1pPr>
            <a:lvl2pPr>
              <a:buFont typeface="Calibri" pitchFamily="34" charset="0"/>
              <a:buChar char="–"/>
              <a:defRPr baseline="0">
                <a:solidFill>
                  <a:srgbClr val="0070C0"/>
                </a:solidFill>
              </a:defRPr>
            </a:lvl2pPr>
            <a:lvl3pPr>
              <a:defRPr baseline="0">
                <a:solidFill>
                  <a:srgbClr val="0070C0"/>
                </a:solidFill>
              </a:defRPr>
            </a:lvl3pPr>
            <a:lvl4pPr>
              <a:defRPr baseline="0">
                <a:solidFill>
                  <a:srgbClr val="0070C0"/>
                </a:solidFill>
              </a:defRPr>
            </a:lvl4pPr>
            <a:lvl5pPr>
              <a:defRPr baseline="0">
                <a:solidFill>
                  <a:srgbClr val="0070C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6"/>
          <p:cNvSpPr txBox="1">
            <a:spLocks noChangeArrowheads="1"/>
          </p:cNvSpPr>
          <p:nvPr userDrawn="1"/>
        </p:nvSpPr>
        <p:spPr bwMode="auto">
          <a:xfrm>
            <a:off x="67818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extLst>
      <p:ext uri="{BB962C8B-B14F-4D97-AF65-F5344CB8AC3E}">
        <p14:creationId xmlns:p14="http://schemas.microsoft.com/office/powerpoint/2010/main" val="426972515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481387"/>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1981201"/>
            <a:ext cx="7772400" cy="1500187"/>
          </a:xfrm>
        </p:spPr>
        <p:txBody>
          <a:bodyPr anchor="b"/>
          <a:lstStyle>
            <a:lvl1pPr marL="0" indent="0">
              <a:buNone/>
              <a:defRPr sz="2000" baseline="0">
                <a:solidFill>
                  <a:srgbClr val="2D9B3A"/>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pic>
        <p:nvPicPr>
          <p:cNvPr id="8" name="Picture 2"/>
          <p:cNvPicPr>
            <a:picLocks noChangeAspect="1" noChangeArrowheads="1"/>
          </p:cNvPicPr>
          <p:nvPr/>
        </p:nvPicPr>
        <p:blipFill>
          <a:blip r:embed="rId2" cstate="print"/>
          <a:srcRect/>
          <a:stretch>
            <a:fillRect/>
          </a:stretch>
        </p:blipFill>
        <p:spPr bwMode="auto">
          <a:xfrm>
            <a:off x="7950174" y="5724899"/>
            <a:ext cx="1000852" cy="997527"/>
          </a:xfrm>
          <a:prstGeom prst="rect">
            <a:avLst/>
          </a:prstGeom>
          <a:noFill/>
          <a:ln w="9525">
            <a:noFill/>
            <a:miter lim="800000"/>
            <a:headEnd/>
            <a:tailEnd/>
          </a:ln>
          <a:effectLst/>
        </p:spPr>
      </p:pic>
      <p:sp>
        <p:nvSpPr>
          <p:cNvPr id="6" name="Slide Number Placeholder 3"/>
          <p:cNvSpPr txBox="1">
            <a:spLocks/>
          </p:cNvSpPr>
          <p:nvPr userDrawn="1"/>
        </p:nvSpPr>
        <p:spPr bwMode="auto">
          <a:xfrm>
            <a:off x="67818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extLst>
      <p:ext uri="{BB962C8B-B14F-4D97-AF65-F5344CB8AC3E}">
        <p14:creationId xmlns:p14="http://schemas.microsoft.com/office/powerpoint/2010/main" val="283561824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dirty="0"/>
          </a:p>
        </p:txBody>
      </p:sp>
    </p:spTree>
    <p:extLst>
      <p:ext uri="{BB962C8B-B14F-4D97-AF65-F5344CB8AC3E}">
        <p14:creationId xmlns:p14="http://schemas.microsoft.com/office/powerpoint/2010/main" val="260811423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a:xfrm>
            <a:off x="3124200" y="6356351"/>
            <a:ext cx="2895600" cy="365125"/>
          </a:xfrm>
          <a:prstGeom prst="rect">
            <a:avLst/>
          </a:prstGeom>
        </p:spPr>
        <p:txBody>
          <a:bodyPr/>
          <a:lstStyle/>
          <a:p>
            <a:endParaRPr lang="en-US" dirty="0"/>
          </a:p>
        </p:txBody>
      </p:sp>
    </p:spTree>
    <p:extLst>
      <p:ext uri="{BB962C8B-B14F-4D97-AF65-F5344CB8AC3E}">
        <p14:creationId xmlns:p14="http://schemas.microsoft.com/office/powerpoint/2010/main" val="350224579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5" name="Slide Number Placeholder 3"/>
          <p:cNvSpPr txBox="1">
            <a:spLocks/>
          </p:cNvSpPr>
          <p:nvPr userDrawn="1"/>
        </p:nvSpPr>
        <p:spPr bwMode="auto">
          <a:xfrm>
            <a:off x="68580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extLst>
      <p:ext uri="{BB962C8B-B14F-4D97-AF65-F5344CB8AC3E}">
        <p14:creationId xmlns:p14="http://schemas.microsoft.com/office/powerpoint/2010/main" val="1205487989"/>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dirty="0"/>
          </a:p>
        </p:txBody>
      </p:sp>
    </p:spTree>
    <p:extLst>
      <p:ext uri="{BB962C8B-B14F-4D97-AF65-F5344CB8AC3E}">
        <p14:creationId xmlns:p14="http://schemas.microsoft.com/office/powerpoint/2010/main" val="227800944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dirty="0"/>
          </a:p>
        </p:txBody>
      </p:sp>
    </p:spTree>
    <p:extLst>
      <p:ext uri="{BB962C8B-B14F-4D97-AF65-F5344CB8AC3E}">
        <p14:creationId xmlns:p14="http://schemas.microsoft.com/office/powerpoint/2010/main" val="258046992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pic>
        <p:nvPicPr>
          <p:cNvPr id="9" name="Picture 2"/>
          <p:cNvPicPr>
            <a:picLocks noChangeAspect="1" noChangeArrowheads="1"/>
          </p:cNvPicPr>
          <p:nvPr/>
        </p:nvPicPr>
        <p:blipFill>
          <a:blip r:embed="rId2" cstate="print"/>
          <a:srcRect/>
          <a:stretch>
            <a:fillRect/>
          </a:stretch>
        </p:blipFill>
        <p:spPr bwMode="auto">
          <a:xfrm>
            <a:off x="7950174" y="5724899"/>
            <a:ext cx="1000852" cy="997527"/>
          </a:xfrm>
          <a:prstGeom prst="rect">
            <a:avLst/>
          </a:prstGeom>
          <a:noFill/>
          <a:ln w="9525">
            <a:noFill/>
            <a:miter lim="800000"/>
            <a:headEnd/>
            <a:tailEnd/>
          </a:ln>
          <a:effectLst/>
        </p:spPr>
      </p:pic>
    </p:spTree>
    <p:extLst>
      <p:ext uri="{BB962C8B-B14F-4D97-AF65-F5344CB8AC3E}">
        <p14:creationId xmlns:p14="http://schemas.microsoft.com/office/powerpoint/2010/main" val="299174352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Tree>
    <p:extLst>
      <p:ext uri="{BB962C8B-B14F-4D97-AF65-F5344CB8AC3E}">
        <p14:creationId xmlns:p14="http://schemas.microsoft.com/office/powerpoint/2010/main" val="214429468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Tree>
    <p:extLst>
      <p:ext uri="{BB962C8B-B14F-4D97-AF65-F5344CB8AC3E}">
        <p14:creationId xmlns:p14="http://schemas.microsoft.com/office/powerpoint/2010/main" val="3215377588"/>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71373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000"/>
            </a:lvl1pPr>
          </a:lstStyle>
          <a:p>
            <a:r>
              <a:rPr lang="en-US" altLang="en-US"/>
              <a:t>Click to edit Master subtitle style</a:t>
            </a:r>
          </a:p>
        </p:txBody>
      </p:sp>
      <p:pic>
        <p:nvPicPr>
          <p:cNvPr id="9" name="Picture 8"/>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86000" y="1219200"/>
            <a:ext cx="3200400" cy="1295400"/>
          </a:xfrm>
          <a:prstGeom prst="rect">
            <a:avLst/>
          </a:prstGeom>
          <a:noFill/>
          <a:ln>
            <a:noFill/>
          </a:ln>
        </p:spPr>
      </p:pic>
      <p:sp>
        <p:nvSpPr>
          <p:cNvPr id="7" name="Rectangle 6"/>
          <p:cNvSpPr txBox="1">
            <a:spLocks noChangeArrowheads="1"/>
          </p:cNvSpPr>
          <p:nvPr userDrawn="1"/>
        </p:nvSpPr>
        <p:spPr bwMode="auto">
          <a:xfrm>
            <a:off x="67818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mn-lt"/>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C57E55A2-20BA-4F05-936B-A1375A069FCE}" type="slidenum">
              <a:rPr lang="en-US" altLang="en-US" smtClean="0"/>
              <a:pPr>
                <a:defRPr/>
              </a:pPr>
              <a:t>‹#›</a:t>
            </a:fld>
            <a:endParaRPr lang="en-US" altLang="en-US" dirty="0"/>
          </a:p>
        </p:txBody>
      </p:sp>
    </p:spTree>
    <p:extLst>
      <p:ext uri="{BB962C8B-B14F-4D97-AF65-F5344CB8AC3E}">
        <p14:creationId xmlns:p14="http://schemas.microsoft.com/office/powerpoint/2010/main" val="14192875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39597307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35956799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2429098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2445184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3189637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816818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22221814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2618893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4216766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23311649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15313840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6569096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51210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871495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07994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19733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269721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24950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141749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548538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044614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38612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Tree>
    <p:extLst>
      <p:ext uri="{BB962C8B-B14F-4D97-AF65-F5344CB8AC3E}">
        <p14:creationId xmlns:p14="http://schemas.microsoft.com/office/powerpoint/2010/main" val="987574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Tree>
    <p:extLst>
      <p:ext uri="{BB962C8B-B14F-4D97-AF65-F5344CB8AC3E}">
        <p14:creationId xmlns:p14="http://schemas.microsoft.com/office/powerpoint/2010/main" val="3946720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1390555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09312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650492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46199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71706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198168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04490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495376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690282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9152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1295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Tree>
    <p:extLst>
      <p:ext uri="{BB962C8B-B14F-4D97-AF65-F5344CB8AC3E}">
        <p14:creationId xmlns:p14="http://schemas.microsoft.com/office/powerpoint/2010/main" val="30345318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Tree>
    <p:extLst>
      <p:ext uri="{BB962C8B-B14F-4D97-AF65-F5344CB8AC3E}">
        <p14:creationId xmlns:p14="http://schemas.microsoft.com/office/powerpoint/2010/main" val="8244565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userDrawn="1"/>
        </p:nvSpPr>
        <p:spPr bwMode="auto">
          <a:xfrm>
            <a:off x="303213" y="4743450"/>
            <a:ext cx="2740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r>
              <a:rPr lang="en-US" sz="1500" smtClean="0">
                <a:solidFill>
                  <a:srgbClr val="FFFFFF"/>
                </a:solidFill>
                <a:latin typeface="Arial" charset="0"/>
                <a:ea typeface="ＭＳ Ｐゴシック" charset="0"/>
                <a:cs typeface="ＭＳ Ｐゴシック" charset="0"/>
              </a:rPr>
              <a:t>Department of Medicine</a:t>
            </a:r>
          </a:p>
        </p:txBody>
      </p:sp>
      <p:sp>
        <p:nvSpPr>
          <p:cNvPr id="22531" name="Rectangle 3"/>
          <p:cNvSpPr>
            <a:spLocks noGrp="1" noChangeArrowheads="1"/>
          </p:cNvSpPr>
          <p:nvPr>
            <p:ph type="ctrTitle"/>
          </p:nvPr>
        </p:nvSpPr>
        <p:spPr>
          <a:xfrm>
            <a:off x="4144963" y="2984500"/>
            <a:ext cx="4381500" cy="1470025"/>
          </a:xfrm>
        </p:spPr>
        <p:txBody>
          <a:bodyPr anchor="t"/>
          <a:lstStyle>
            <a:lvl1pPr>
              <a:defRPr sz="3500"/>
            </a:lvl1pPr>
          </a:lstStyle>
          <a:p>
            <a:r>
              <a:rPr lang="en-US"/>
              <a:t>Click to edit Master title style</a:t>
            </a:r>
          </a:p>
        </p:txBody>
      </p:sp>
      <p:sp>
        <p:nvSpPr>
          <p:cNvPr id="22532" name="Rectangle 4"/>
          <p:cNvSpPr>
            <a:spLocks noGrp="1" noChangeArrowheads="1"/>
          </p:cNvSpPr>
          <p:nvPr>
            <p:ph type="subTitle" idx="1"/>
          </p:nvPr>
        </p:nvSpPr>
        <p:spPr>
          <a:xfrm>
            <a:off x="4144963" y="4708525"/>
            <a:ext cx="4381500" cy="1520825"/>
          </a:xfrm>
        </p:spPr>
        <p:txBody>
          <a:bodyPr/>
          <a:lstStyle>
            <a:lvl1pPr marL="0" indent="0">
              <a:buFontTx/>
              <a:buNone/>
              <a:defRPr sz="1900" b="0" i="1"/>
            </a:lvl1pPr>
          </a:lstStyle>
          <a:p>
            <a:r>
              <a:rPr lang="en-US"/>
              <a:t>Click to edit Master subtitle style</a:t>
            </a:r>
          </a:p>
        </p:txBody>
      </p:sp>
    </p:spTree>
    <p:extLst>
      <p:ext uri="{BB962C8B-B14F-4D97-AF65-F5344CB8AC3E}">
        <p14:creationId xmlns:p14="http://schemas.microsoft.com/office/powerpoint/2010/main" val="38743674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818154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61711" y="4406900"/>
            <a:ext cx="6733001"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1761711" y="2906713"/>
            <a:ext cx="67330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679340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49425" y="1606550"/>
            <a:ext cx="3392488" cy="477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94313" y="1606550"/>
            <a:ext cx="3392487" cy="477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81258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41226" y="274638"/>
            <a:ext cx="6945573"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0299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082102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8777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353147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944074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927321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9150" y="481013"/>
            <a:ext cx="1811338" cy="59007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31963" y="481013"/>
            <a:ext cx="5284787" cy="5900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3613220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749425" y="1606550"/>
            <a:ext cx="6937375" cy="4775200"/>
          </a:xfrm>
        </p:spPr>
        <p:txBody>
          <a:bodyPr/>
          <a:lstStyle/>
          <a:p>
            <a:pPr lvl="0"/>
            <a:endParaRPr lang="en-US" noProof="0" smtClean="0"/>
          </a:p>
        </p:txBody>
      </p:sp>
    </p:spTree>
    <p:extLst>
      <p:ext uri="{BB962C8B-B14F-4D97-AF65-F5344CB8AC3E}">
        <p14:creationId xmlns:p14="http://schemas.microsoft.com/office/powerpoint/2010/main" val="23780848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749425" y="1606550"/>
            <a:ext cx="3392488" cy="477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294313" y="1606550"/>
            <a:ext cx="3392487" cy="4775200"/>
          </a:xfrm>
        </p:spPr>
        <p:txBody>
          <a:bodyPr/>
          <a:lstStyle/>
          <a:p>
            <a:pPr lvl="0"/>
            <a:endParaRPr lang="en-US" noProof="0" smtClean="0"/>
          </a:p>
        </p:txBody>
      </p:sp>
    </p:spTree>
    <p:extLst>
      <p:ext uri="{BB962C8B-B14F-4D97-AF65-F5344CB8AC3E}">
        <p14:creationId xmlns:p14="http://schemas.microsoft.com/office/powerpoint/2010/main" val="7541474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1749425" y="1606550"/>
            <a:ext cx="3392488" cy="4775200"/>
          </a:xfrm>
        </p:spPr>
        <p:txBody>
          <a:bodyPr/>
          <a:lstStyle/>
          <a:p>
            <a:pPr lvl="0"/>
            <a:endParaRPr lang="en-US" noProof="0" smtClean="0"/>
          </a:p>
        </p:txBody>
      </p:sp>
      <p:sp>
        <p:nvSpPr>
          <p:cNvPr id="4" name="Text Placeholder 3"/>
          <p:cNvSpPr>
            <a:spLocks noGrp="1"/>
          </p:cNvSpPr>
          <p:nvPr>
            <p:ph type="body" sz="half" idx="2"/>
          </p:nvPr>
        </p:nvSpPr>
        <p:spPr>
          <a:xfrm>
            <a:off x="5294313" y="1606550"/>
            <a:ext cx="3392487" cy="477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75600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749425" y="1606550"/>
            <a:ext cx="6937375" cy="4775200"/>
          </a:xfrm>
        </p:spPr>
        <p:txBody>
          <a:bodyPr/>
          <a:lstStyle/>
          <a:p>
            <a:pPr lvl="0"/>
            <a:endParaRPr lang="en-US" noProof="0" smtClean="0"/>
          </a:p>
        </p:txBody>
      </p:sp>
    </p:spTree>
    <p:extLst>
      <p:ext uri="{BB962C8B-B14F-4D97-AF65-F5344CB8AC3E}">
        <p14:creationId xmlns:p14="http://schemas.microsoft.com/office/powerpoint/2010/main" val="23290576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749425" y="1606550"/>
            <a:ext cx="6937375" cy="231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749425" y="4070350"/>
            <a:ext cx="6937375" cy="231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22297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749425" y="1606550"/>
            <a:ext cx="3392488" cy="477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294313" y="1606550"/>
            <a:ext cx="3392487" cy="477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370538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749425" y="1606550"/>
            <a:ext cx="3392488" cy="477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94313" y="1606550"/>
            <a:ext cx="3392487" cy="477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43910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731963" y="481013"/>
            <a:ext cx="7248525" cy="9286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749425" y="1606550"/>
            <a:ext cx="6937375" cy="231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749425" y="4070350"/>
            <a:ext cx="6937375" cy="231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13755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804B9093-8419-0F4B-8F96-A34D0CBCFCD9}" type="datetime1">
              <a:rPr lang="en-US"/>
              <a:pPr/>
              <a:t>5/29/15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fld id="{CE9F1343-0BB8-8642-9779-8CF4C9123264}" type="slidenum">
              <a:rPr lang="en-US"/>
              <a:pPr/>
              <a:t>‹#›</a:t>
            </a:fld>
            <a:endParaRPr lang="en-US"/>
          </a:p>
        </p:txBody>
      </p:sp>
    </p:spTree>
    <p:extLst>
      <p:ext uri="{BB962C8B-B14F-4D97-AF65-F5344CB8AC3E}">
        <p14:creationId xmlns:p14="http://schemas.microsoft.com/office/powerpoint/2010/main" val="722617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57CB60-6FBA-CF4C-98D5-AC1098416EF7}" type="datetime1">
              <a:rPr lang="en-US"/>
              <a:pPr/>
              <a:t>5/29/15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fld id="{AB1F4304-0E33-5D44-B352-9B3245BC3735}" type="slidenum">
              <a:rPr lang="en-US"/>
              <a:pPr/>
              <a:t>‹#›</a:t>
            </a:fld>
            <a:endParaRPr lang="en-US"/>
          </a:p>
        </p:txBody>
      </p:sp>
    </p:spTree>
    <p:extLst>
      <p:ext uri="{BB962C8B-B14F-4D97-AF65-F5344CB8AC3E}">
        <p14:creationId xmlns:p14="http://schemas.microsoft.com/office/powerpoint/2010/main" val="1716643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54C8F98-6D5B-8649-A184-17330D76FD57}" type="datetime1">
              <a:rPr lang="en-US"/>
              <a:pPr/>
              <a:t>5/29/15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fld id="{BA0ABCA1-102C-974C-B707-BFE3DAFDA6E6}" type="slidenum">
              <a:rPr lang="en-US"/>
              <a:pPr/>
              <a:t>‹#›</a:t>
            </a:fld>
            <a:endParaRPr lang="en-US"/>
          </a:p>
        </p:txBody>
      </p:sp>
    </p:spTree>
    <p:extLst>
      <p:ext uri="{BB962C8B-B14F-4D97-AF65-F5344CB8AC3E}">
        <p14:creationId xmlns:p14="http://schemas.microsoft.com/office/powerpoint/2010/main" val="15119746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42299036-A6DE-D545-B8A3-1466FC565393}" type="datetime1">
              <a:rPr lang="en-US"/>
              <a:pPr/>
              <a:t>5/29/15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fld id="{2B57C2A1-7479-F041-A859-A346F13B45CF}" type="slidenum">
              <a:rPr lang="en-US"/>
              <a:pPr/>
              <a:t>‹#›</a:t>
            </a:fld>
            <a:endParaRPr lang="en-US"/>
          </a:p>
        </p:txBody>
      </p:sp>
    </p:spTree>
    <p:extLst>
      <p:ext uri="{BB962C8B-B14F-4D97-AF65-F5344CB8AC3E}">
        <p14:creationId xmlns:p14="http://schemas.microsoft.com/office/powerpoint/2010/main" val="39532033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6D444F98-843A-4049-9BB9-C87E890D6315}" type="datetime1">
              <a:rPr lang="en-US"/>
              <a:pPr/>
              <a:t>5/29/15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fld id="{47E33C45-F885-9347-8F05-F559306A3A76}" type="slidenum">
              <a:rPr lang="en-US"/>
              <a:pPr/>
              <a:t>‹#›</a:t>
            </a:fld>
            <a:endParaRPr lang="en-US"/>
          </a:p>
        </p:txBody>
      </p:sp>
    </p:spTree>
    <p:extLst>
      <p:ext uri="{BB962C8B-B14F-4D97-AF65-F5344CB8AC3E}">
        <p14:creationId xmlns:p14="http://schemas.microsoft.com/office/powerpoint/2010/main" val="9178841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2CFBBFA7-66DF-9643-AAD6-477FA4D06317}" type="datetime1">
              <a:rPr lang="en-US"/>
              <a:pPr/>
              <a:t>5/29/15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fld id="{FED1A2E6-3AA3-4F4F-AF9B-2BBAC680F58B}" type="slidenum">
              <a:rPr lang="en-US"/>
              <a:pPr/>
              <a:t>‹#›</a:t>
            </a:fld>
            <a:endParaRPr lang="en-US"/>
          </a:p>
        </p:txBody>
      </p:sp>
    </p:spTree>
    <p:extLst>
      <p:ext uri="{BB962C8B-B14F-4D97-AF65-F5344CB8AC3E}">
        <p14:creationId xmlns:p14="http://schemas.microsoft.com/office/powerpoint/2010/main" val="29838782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0D1945E-6978-8D49-9C62-9EA4ED6920A7}" type="datetime1">
              <a:rPr lang="en-US"/>
              <a:pPr/>
              <a:t>5/29/15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fld id="{2644D419-BCA7-F842-BA38-C34179EB1D48}" type="slidenum">
              <a:rPr lang="en-US"/>
              <a:pPr/>
              <a:t>‹#›</a:t>
            </a:fld>
            <a:endParaRPr lang="en-US"/>
          </a:p>
        </p:txBody>
      </p:sp>
    </p:spTree>
    <p:extLst>
      <p:ext uri="{BB962C8B-B14F-4D97-AF65-F5344CB8AC3E}">
        <p14:creationId xmlns:p14="http://schemas.microsoft.com/office/powerpoint/2010/main" val="31674762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C55753E-41E7-A14D-9915-A6987FE0B9E7}" type="datetime1">
              <a:rPr lang="en-US"/>
              <a:pPr/>
              <a:t>5/29/15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fld id="{BB68416D-C90D-1C49-B601-8F75BA66B897}" type="slidenum">
              <a:rPr lang="en-US"/>
              <a:pPr/>
              <a:t>‹#›</a:t>
            </a:fld>
            <a:endParaRPr lang="en-US"/>
          </a:p>
        </p:txBody>
      </p:sp>
    </p:spTree>
    <p:extLst>
      <p:ext uri="{BB962C8B-B14F-4D97-AF65-F5344CB8AC3E}">
        <p14:creationId xmlns:p14="http://schemas.microsoft.com/office/powerpoint/2010/main" val="26368180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6944F4C-81DB-D548-A46B-7EA52B1BDE8C}" type="datetime1">
              <a:rPr lang="en-US"/>
              <a:pPr/>
              <a:t>5/29/15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fld id="{5FB9AA5C-41CE-7148-8BCC-229BA9407CDA}" type="slidenum">
              <a:rPr lang="en-US"/>
              <a:pPr/>
              <a:t>‹#›</a:t>
            </a:fld>
            <a:endParaRPr lang="en-US"/>
          </a:p>
        </p:txBody>
      </p:sp>
    </p:spTree>
    <p:extLst>
      <p:ext uri="{BB962C8B-B14F-4D97-AF65-F5344CB8AC3E}">
        <p14:creationId xmlns:p14="http://schemas.microsoft.com/office/powerpoint/2010/main" val="26007686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4B3539E-A0E7-E34B-B606-A7553DC386B6}" type="datetime1">
              <a:rPr lang="en-US"/>
              <a:pPr/>
              <a:t>5/29/15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fld id="{EAC55249-0586-6340-AC6A-F43C6C13EFBD}" type="slidenum">
              <a:rPr lang="en-US"/>
              <a:pPr/>
              <a:t>‹#›</a:t>
            </a:fld>
            <a:endParaRPr lang="en-US"/>
          </a:p>
        </p:txBody>
      </p:sp>
    </p:spTree>
    <p:extLst>
      <p:ext uri="{BB962C8B-B14F-4D97-AF65-F5344CB8AC3E}">
        <p14:creationId xmlns:p14="http://schemas.microsoft.com/office/powerpoint/2010/main" val="327603518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0EA4E064-950E-DD4C-9BB4-8F4E19903601}" type="datetime1">
              <a:rPr lang="en-US"/>
              <a:pPr/>
              <a:t>5/29/15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fld id="{A217196E-F5D1-B647-9D3B-85552BA78B4B}" type="slidenum">
              <a:rPr lang="en-US"/>
              <a:pPr/>
              <a:t>‹#›</a:t>
            </a:fld>
            <a:endParaRPr lang="en-US"/>
          </a:p>
        </p:txBody>
      </p:sp>
    </p:spTree>
    <p:extLst>
      <p:ext uri="{BB962C8B-B14F-4D97-AF65-F5344CB8AC3E}">
        <p14:creationId xmlns:p14="http://schemas.microsoft.com/office/powerpoint/2010/main" val="23085482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theme" Target="../theme/theme2.xml"/><Relationship Id="rId14" Type="http://schemas.openxmlformats.org/officeDocument/2006/relationships/image" Target="../media/image2.jpeg"/><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2" Type="http://schemas.openxmlformats.org/officeDocument/2006/relationships/theme" Target="../theme/theme3.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9" Type="http://schemas.openxmlformats.org/officeDocument/2006/relationships/slideLayout" Target="../slideLayouts/slideLayout35.xml"/><Relationship Id="rId10"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2" Type="http://schemas.openxmlformats.org/officeDocument/2006/relationships/slideLayout" Target="../slideLayouts/slideLayout49.xml"/><Relationship Id="rId13" Type="http://schemas.openxmlformats.org/officeDocument/2006/relationships/slideLayout" Target="../slideLayouts/slideLayout50.xml"/><Relationship Id="rId14" Type="http://schemas.openxmlformats.org/officeDocument/2006/relationships/theme" Target="../theme/theme4.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slideLayout" Target="../slideLayouts/slideLayout46.xml"/><Relationship Id="rId10"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slideLayout" Target="../slideLayouts/slideLayout63.xml"/><Relationship Id="rId14" Type="http://schemas.openxmlformats.org/officeDocument/2006/relationships/theme" Target="../theme/theme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2.xml"/><Relationship Id="rId20" Type="http://schemas.openxmlformats.org/officeDocument/2006/relationships/theme" Target="../theme/theme6.xml"/><Relationship Id="rId21" Type="http://schemas.openxmlformats.org/officeDocument/2006/relationships/image" Target="../media/image4.jpeg"/><Relationship Id="rId22" Type="http://schemas.openxmlformats.org/officeDocument/2006/relationships/image" Target="../media/image5.jpeg"/><Relationship Id="rId10" Type="http://schemas.openxmlformats.org/officeDocument/2006/relationships/slideLayout" Target="../slideLayouts/slideLayout73.xml"/><Relationship Id="rId11" Type="http://schemas.openxmlformats.org/officeDocument/2006/relationships/slideLayout" Target="../slideLayouts/slideLayout74.xml"/><Relationship Id="rId12" Type="http://schemas.openxmlformats.org/officeDocument/2006/relationships/slideLayout" Target="../slideLayouts/slideLayout75.xml"/><Relationship Id="rId13" Type="http://schemas.openxmlformats.org/officeDocument/2006/relationships/slideLayout" Target="../slideLayouts/slideLayout76.xml"/><Relationship Id="rId14" Type="http://schemas.openxmlformats.org/officeDocument/2006/relationships/slideLayout" Target="../slideLayouts/slideLayout77.xml"/><Relationship Id="rId15" Type="http://schemas.openxmlformats.org/officeDocument/2006/relationships/slideLayout" Target="../slideLayouts/slideLayout78.xml"/><Relationship Id="rId16" Type="http://schemas.openxmlformats.org/officeDocument/2006/relationships/slideLayout" Target="../slideLayouts/slideLayout79.xml"/><Relationship Id="rId17" Type="http://schemas.openxmlformats.org/officeDocument/2006/relationships/slideLayout" Target="../slideLayouts/slideLayout80.xml"/><Relationship Id="rId18" Type="http://schemas.openxmlformats.org/officeDocument/2006/relationships/slideLayout" Target="../slideLayouts/slideLayout81.xml"/><Relationship Id="rId19" Type="http://schemas.openxmlformats.org/officeDocument/2006/relationships/slideLayout" Target="../slideLayouts/slideLayout82.xml"/><Relationship Id="rId1" Type="http://schemas.openxmlformats.org/officeDocument/2006/relationships/slideLayout" Target="../slideLayouts/slideLayout64.xml"/><Relationship Id="rId2" Type="http://schemas.openxmlformats.org/officeDocument/2006/relationships/slideLayout" Target="../slideLayouts/slideLayout65.xml"/><Relationship Id="rId3" Type="http://schemas.openxmlformats.org/officeDocument/2006/relationships/slideLayout" Target="../slideLayouts/slideLayout66.xml"/><Relationship Id="rId4" Type="http://schemas.openxmlformats.org/officeDocument/2006/relationships/slideLayout" Target="../slideLayouts/slideLayout67.xml"/><Relationship Id="rId5" Type="http://schemas.openxmlformats.org/officeDocument/2006/relationships/slideLayout" Target="../slideLayouts/slideLayout68.xml"/><Relationship Id="rId6" Type="http://schemas.openxmlformats.org/officeDocument/2006/relationships/slideLayout" Target="../slideLayouts/slideLayout69.xml"/><Relationship Id="rId7" Type="http://schemas.openxmlformats.org/officeDocument/2006/relationships/slideLayout" Target="../slideLayouts/slideLayout70.xml"/><Relationship Id="rId8"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93.xml"/><Relationship Id="rId12" Type="http://schemas.openxmlformats.org/officeDocument/2006/relationships/theme" Target="../theme/theme7.xml"/><Relationship Id="rId1" Type="http://schemas.openxmlformats.org/officeDocument/2006/relationships/slideLayout" Target="../slideLayouts/slideLayout83.xml"/><Relationship Id="rId2" Type="http://schemas.openxmlformats.org/officeDocument/2006/relationships/slideLayout" Target="../slideLayouts/slideLayout84.xml"/><Relationship Id="rId3" Type="http://schemas.openxmlformats.org/officeDocument/2006/relationships/slideLayout" Target="../slideLayouts/slideLayout85.xml"/><Relationship Id="rId4" Type="http://schemas.openxmlformats.org/officeDocument/2006/relationships/slideLayout" Target="../slideLayouts/slideLayout86.xml"/><Relationship Id="rId5" Type="http://schemas.openxmlformats.org/officeDocument/2006/relationships/slideLayout" Target="../slideLayouts/slideLayout87.xml"/><Relationship Id="rId6" Type="http://schemas.openxmlformats.org/officeDocument/2006/relationships/slideLayout" Target="../slideLayouts/slideLayout88.xml"/><Relationship Id="rId7" Type="http://schemas.openxmlformats.org/officeDocument/2006/relationships/slideLayout" Target="../slideLayouts/slideLayout89.xml"/><Relationship Id="rId8" Type="http://schemas.openxmlformats.org/officeDocument/2006/relationships/slideLayout" Target="../slideLayouts/slideLayout90.xml"/><Relationship Id="rId9" Type="http://schemas.openxmlformats.org/officeDocument/2006/relationships/slideLayout" Target="../slideLayouts/slideLayout91.xml"/><Relationship Id="rId10"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dirty="0" smtClean="0"/>
              <a:t>Click to edit Master title style</a:t>
            </a:r>
          </a:p>
        </p:txBody>
      </p:sp>
      <p:sp>
        <p:nvSpPr>
          <p:cNvPr id="1027" name="Rectangle 3"/>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712708" name="Text Box 4"/>
          <p:cNvSpPr txBox="1">
            <a:spLocks noChangeArrowheads="1"/>
          </p:cNvSpPr>
          <p:nvPr userDrawn="1"/>
        </p:nvSpPr>
        <p:spPr bwMode="auto">
          <a:xfrm>
            <a:off x="76200" y="6324600"/>
            <a:ext cx="7467600" cy="307777"/>
          </a:xfrm>
          <a:prstGeom prst="rect">
            <a:avLst/>
          </a:prstGeom>
          <a:noFill/>
          <a:ln w="12700">
            <a:noFill/>
            <a:miter lim="800000"/>
            <a:headEnd/>
            <a:tailEnd/>
          </a:ln>
          <a:effectLst/>
        </p:spPr>
        <p:txBody>
          <a:bodyPr>
            <a:spAutoFit/>
          </a:bodyPr>
          <a:lstStyle/>
          <a:p>
            <a:pPr eaLnBrk="0" hangingPunct="0">
              <a:spcBef>
                <a:spcPct val="50000"/>
              </a:spcBef>
              <a:defRPr/>
            </a:pPr>
            <a:r>
              <a:rPr lang="en-US" sz="1400" dirty="0">
                <a:latin typeface="Arial" charset="0"/>
                <a:cs typeface="Arial" charset="0"/>
              </a:rPr>
              <a:t>		</a:t>
            </a:r>
          </a:p>
        </p:txBody>
      </p:sp>
      <p:sp>
        <p:nvSpPr>
          <p:cNvPr id="712709" name="Rectangle 5"/>
          <p:cNvSpPr>
            <a:spLocks noGrp="1" noChangeArrowheads="1"/>
          </p:cNvSpPr>
          <p:nvPr>
            <p:ph type="dt" sz="half" idx="2"/>
          </p:nvPr>
        </p:nvSpPr>
        <p:spPr bwMode="auto">
          <a:xfrm>
            <a:off x="457200" y="63246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cs typeface="Arial" charset="0"/>
              </a:defRPr>
            </a:lvl1pPr>
          </a:lstStyle>
          <a:p>
            <a:pPr>
              <a:defRPr/>
            </a:pPr>
            <a:endParaRPr lang="en-US" altLang="en-US" dirty="0"/>
          </a:p>
        </p:txBody>
      </p:sp>
      <p:sp>
        <p:nvSpPr>
          <p:cNvPr id="712710" name="Rectangle 6"/>
          <p:cNvSpPr>
            <a:spLocks noGrp="1" noChangeArrowheads="1"/>
          </p:cNvSpPr>
          <p:nvPr>
            <p:ph type="sldNum" sz="quarter" idx="4"/>
          </p:nvPr>
        </p:nvSpPr>
        <p:spPr bwMode="auto">
          <a:xfrm>
            <a:off x="5334000" y="63246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mn-lt"/>
              </a:defRPr>
            </a:lvl1pPr>
          </a:lstStyle>
          <a:p>
            <a:pPr>
              <a:defRPr/>
            </a:pPr>
            <a:fld id="{C86F8339-82F6-44DD-A675-739D1081394C}"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98" r:id="rId1"/>
    <p:sldLayoutId id="2147483688" r:id="rId2"/>
    <p:sldLayoutId id="2147483701" r:id="rId3"/>
    <p:sldLayoutId id="2147483689" r:id="rId4"/>
    <p:sldLayoutId id="2147483702"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700" r:id="rId14"/>
  </p:sldLayoutIdLst>
  <p:transition xmlns:p14="http://schemas.microsoft.com/office/powerpoint/2010/main">
    <p:fade/>
  </p:transitio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3600" b="1">
          <a:solidFill>
            <a:srgbClr val="009977"/>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50000"/>
        </a:spcBef>
        <a:spcAft>
          <a:spcPct val="0"/>
        </a:spcAft>
        <a:buClr>
          <a:schemeClr val="tx2"/>
        </a:buClr>
        <a:buSzPct val="70000"/>
        <a:buFont typeface="Wingdings" pitchFamily="2" charset="2"/>
        <a:buChar char="l"/>
        <a:defRPr sz="2600">
          <a:solidFill>
            <a:schemeClr val="tx1"/>
          </a:solidFill>
          <a:latin typeface="+mn-lt"/>
          <a:ea typeface="+mn-ea"/>
          <a:cs typeface="+mn-cs"/>
        </a:defRPr>
      </a:lvl1pPr>
      <a:lvl2pPr marL="692150" indent="-347663" algn="l" rtl="0" eaLnBrk="0" fontAlgn="base" hangingPunct="0">
        <a:spcBef>
          <a:spcPct val="50000"/>
        </a:spcBef>
        <a:spcAft>
          <a:spcPct val="0"/>
        </a:spcAft>
        <a:buClr>
          <a:schemeClr val="accent2"/>
        </a:buClr>
        <a:buSzPct val="70000"/>
        <a:buFont typeface="Wingdings" pitchFamily="2" charset="2"/>
        <a:buChar char="l"/>
        <a:defRPr sz="2200">
          <a:solidFill>
            <a:schemeClr val="tx1"/>
          </a:solidFill>
          <a:latin typeface="+mn-lt"/>
        </a:defRPr>
      </a:lvl2pPr>
      <a:lvl3pPr marL="987425" indent="-293688" algn="l" rtl="0" eaLnBrk="0" fontAlgn="base" hangingPunct="0">
        <a:spcBef>
          <a:spcPct val="50000"/>
        </a:spcBef>
        <a:spcAft>
          <a:spcPct val="0"/>
        </a:spcAft>
        <a:buClr>
          <a:schemeClr val="accent1"/>
        </a:buClr>
        <a:buSzPct val="70000"/>
        <a:buFont typeface="Wingdings" pitchFamily="2" charset="2"/>
        <a:buChar char="l"/>
        <a:defRPr sz="2000">
          <a:solidFill>
            <a:schemeClr val="tx1"/>
          </a:solidFill>
          <a:latin typeface="+mn-lt"/>
        </a:defRPr>
      </a:lvl3pPr>
      <a:lvl4pPr marL="1281113" indent="-292100" algn="l" rtl="0" eaLnBrk="0" fontAlgn="base" hangingPunct="0">
        <a:spcBef>
          <a:spcPct val="50000"/>
        </a:spcBef>
        <a:spcAft>
          <a:spcPct val="0"/>
        </a:spcAft>
        <a:buClr>
          <a:schemeClr val="tx2"/>
        </a:buClr>
        <a:buSzPct val="75000"/>
        <a:buFont typeface="Wingdings" pitchFamily="2" charset="2"/>
        <a:buChar char="§"/>
        <a:defRPr>
          <a:solidFill>
            <a:schemeClr val="tx1"/>
          </a:solidFill>
          <a:latin typeface="+mn-lt"/>
        </a:defRPr>
      </a:lvl4pPr>
      <a:lvl5pPr marL="1598613" indent="-315913" algn="l" rtl="0" eaLnBrk="0" fontAlgn="base" hangingPunct="0">
        <a:spcBef>
          <a:spcPct val="50000"/>
        </a:spcBef>
        <a:spcAft>
          <a:spcPct val="0"/>
        </a:spcAft>
        <a:buClr>
          <a:schemeClr val="folHlink"/>
        </a:buClr>
        <a:buSzPct val="80000"/>
        <a:buFont typeface="Wingdings" pitchFamily="2" charset="2"/>
        <a:buChar char="§"/>
        <a:defRPr sz="1600">
          <a:solidFill>
            <a:schemeClr val="tx1"/>
          </a:solidFill>
          <a:latin typeface="+mn-lt"/>
        </a:defRPr>
      </a:lvl5pPr>
      <a:lvl6pPr marL="2055813" indent="-315913" algn="l" rtl="0" fontAlgn="base">
        <a:spcBef>
          <a:spcPct val="50000"/>
        </a:spcBef>
        <a:spcAft>
          <a:spcPct val="0"/>
        </a:spcAft>
        <a:buClr>
          <a:schemeClr val="folHlink"/>
        </a:buClr>
        <a:buSzPct val="80000"/>
        <a:buFont typeface="Wingdings" pitchFamily="2" charset="2"/>
        <a:buChar char="§"/>
        <a:defRPr sz="1600">
          <a:solidFill>
            <a:schemeClr val="tx1"/>
          </a:solidFill>
          <a:latin typeface="+mn-lt"/>
        </a:defRPr>
      </a:lvl6pPr>
      <a:lvl7pPr marL="2513013" indent="-315913" algn="l" rtl="0" fontAlgn="base">
        <a:spcBef>
          <a:spcPct val="50000"/>
        </a:spcBef>
        <a:spcAft>
          <a:spcPct val="0"/>
        </a:spcAft>
        <a:buClr>
          <a:schemeClr val="folHlink"/>
        </a:buClr>
        <a:buSzPct val="80000"/>
        <a:buFont typeface="Wingdings" pitchFamily="2" charset="2"/>
        <a:buChar char="§"/>
        <a:defRPr sz="1600">
          <a:solidFill>
            <a:schemeClr val="tx1"/>
          </a:solidFill>
          <a:latin typeface="+mn-lt"/>
        </a:defRPr>
      </a:lvl7pPr>
      <a:lvl8pPr marL="2970213" indent="-315913" algn="l" rtl="0" fontAlgn="base">
        <a:spcBef>
          <a:spcPct val="50000"/>
        </a:spcBef>
        <a:spcAft>
          <a:spcPct val="0"/>
        </a:spcAft>
        <a:buClr>
          <a:schemeClr val="folHlink"/>
        </a:buClr>
        <a:buSzPct val="80000"/>
        <a:buFont typeface="Wingdings" pitchFamily="2" charset="2"/>
        <a:buChar char="§"/>
        <a:defRPr sz="1600">
          <a:solidFill>
            <a:schemeClr val="tx1"/>
          </a:solidFill>
          <a:latin typeface="+mn-lt"/>
        </a:defRPr>
      </a:lvl8pPr>
      <a:lvl9pPr marL="3427413" indent="-315913" algn="l" rtl="0" fontAlgn="base">
        <a:spcBef>
          <a:spcPct val="50000"/>
        </a:spcBef>
        <a:spcAft>
          <a:spcPct val="0"/>
        </a:spcAft>
        <a:buClr>
          <a:schemeClr val="folHlink"/>
        </a:buClr>
        <a:buSzPct val="80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74638"/>
            <a:ext cx="83820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  </a:t>
            </a:r>
          </a:p>
          <a:p>
            <a:pPr lvl="3"/>
            <a:r>
              <a:rPr lang="en-US" dirty="0" smtClean="0"/>
              <a:t>Fourth level</a:t>
            </a:r>
          </a:p>
          <a:p>
            <a:pPr lvl="4"/>
            <a:r>
              <a:rPr lang="en-US" dirty="0" smtClean="0"/>
              <a:t>Fifth level</a:t>
            </a:r>
          </a:p>
          <a:p>
            <a:pPr lvl="5"/>
            <a:r>
              <a:rPr lang="en-US" dirty="0" smtClean="0"/>
              <a:t>    </a:t>
            </a:r>
            <a:endParaRPr lang="en-US" dirty="0"/>
          </a:p>
        </p:txBody>
      </p:sp>
      <p:pic>
        <p:nvPicPr>
          <p:cNvPr id="7" name="Picture 2"/>
          <p:cNvPicPr>
            <a:picLocks noChangeAspect="1" noChangeArrowheads="1"/>
          </p:cNvPicPr>
          <p:nvPr/>
        </p:nvPicPr>
        <p:blipFill>
          <a:blip r:embed="rId14" cstate="print"/>
          <a:srcRect/>
          <a:stretch>
            <a:fillRect/>
          </a:stretch>
        </p:blipFill>
        <p:spPr bwMode="auto">
          <a:xfrm>
            <a:off x="7950174" y="5724899"/>
            <a:ext cx="1000852" cy="997527"/>
          </a:xfrm>
          <a:prstGeom prst="rect">
            <a:avLst/>
          </a:prstGeom>
          <a:noFill/>
          <a:ln w="9525">
            <a:noFill/>
            <a:miter lim="800000"/>
            <a:headEnd/>
            <a:tailEnd/>
          </a:ln>
          <a:effectLst/>
        </p:spPr>
      </p:pic>
      <p:cxnSp>
        <p:nvCxnSpPr>
          <p:cNvPr id="8" name="Straight Connector 7"/>
          <p:cNvCxnSpPr/>
          <p:nvPr/>
        </p:nvCxnSpPr>
        <p:spPr>
          <a:xfrm>
            <a:off x="152401" y="1524000"/>
            <a:ext cx="8698675" cy="0"/>
          </a:xfrm>
          <a:prstGeom prst="line">
            <a:avLst/>
          </a:prstGeom>
          <a:ln w="38100">
            <a:solidFill>
              <a:srgbClr val="2D9B3A"/>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4"/>
          </p:nvPr>
        </p:nvSpPr>
        <p:spPr>
          <a:xfrm>
            <a:off x="3429000" y="6324601"/>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fld id="{C86F8339-82F6-44DD-A675-739D1081394C}" type="slidenum">
              <a:rPr lang="en-US" altLang="en-US" smtClean="0"/>
              <a:pPr>
                <a:defRPr/>
              </a:pPr>
              <a:t>‹#›</a:t>
            </a:fld>
            <a:endParaRPr lang="en-US" altLang="en-US" dirty="0"/>
          </a:p>
        </p:txBody>
      </p:sp>
      <p:sp>
        <p:nvSpPr>
          <p:cNvPr id="10" name="Text Box 4"/>
          <p:cNvSpPr txBox="1">
            <a:spLocks noChangeArrowheads="1"/>
          </p:cNvSpPr>
          <p:nvPr userDrawn="1"/>
        </p:nvSpPr>
        <p:spPr bwMode="auto">
          <a:xfrm>
            <a:off x="76200" y="6324600"/>
            <a:ext cx="7467600" cy="307777"/>
          </a:xfrm>
          <a:prstGeom prst="rect">
            <a:avLst/>
          </a:prstGeom>
          <a:noFill/>
          <a:ln w="12700">
            <a:noFill/>
            <a:miter lim="800000"/>
            <a:headEnd/>
            <a:tailEnd/>
          </a:ln>
          <a:effectLst/>
        </p:spPr>
        <p:txBody>
          <a:bodyPr>
            <a:spAutoFit/>
          </a:bodyPr>
          <a:lstStyle/>
          <a:p>
            <a:pPr eaLnBrk="0" hangingPunct="0">
              <a:spcBef>
                <a:spcPct val="50000"/>
              </a:spcBef>
              <a:defRPr/>
            </a:pPr>
            <a:r>
              <a:rPr lang="en-US" sz="1400" dirty="0">
                <a:latin typeface="Arial" charset="0"/>
                <a:cs typeface="Arial" charset="0"/>
              </a:rPr>
              <a:t>		</a:t>
            </a:r>
          </a:p>
        </p:txBody>
      </p:sp>
    </p:spTree>
    <p:extLst>
      <p:ext uri="{BB962C8B-B14F-4D97-AF65-F5344CB8AC3E}">
        <p14:creationId xmlns:p14="http://schemas.microsoft.com/office/powerpoint/2010/main" val="64074906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ransition xmlns:p14="http://schemas.microsoft.com/office/powerpoint/2010/main">
    <p:fade/>
  </p:transition>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baseline="0">
          <a:solidFill>
            <a:srgbClr val="0070C0"/>
          </a:solidFill>
          <a:latin typeface="Times New Roman" pitchFamily="18" charset="0"/>
          <a:ea typeface="+mj-ea"/>
          <a:cs typeface="+mj-cs"/>
        </a:defRPr>
      </a:lvl1pPr>
    </p:titleStyle>
    <p:bodyStyle>
      <a:lvl1pPr marL="342900" indent="-342900" algn="l" defTabSz="914400" rtl="0" eaLnBrk="1" latinLnBrk="0" hangingPunct="1">
        <a:spcBef>
          <a:spcPct val="20000"/>
        </a:spcBef>
        <a:buSzPct val="85000"/>
        <a:buFont typeface="Wingdings" pitchFamily="2" charset="2"/>
        <a:buChar char="v"/>
        <a:defRPr sz="3200" kern="1200" baseline="0">
          <a:solidFill>
            <a:srgbClr val="0070C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rgbClr val="0070C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rgbClr val="0070C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rgbClr val="0070C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A4095-1DF5-4D91-B1B0-3A0FA15C044D}" type="slidenum">
              <a:rPr lang="en-US" smtClean="0"/>
              <a:pPr/>
              <a:t>‹#›</a:t>
            </a:fld>
            <a:endParaRPr lang="en-US" dirty="0"/>
          </a:p>
        </p:txBody>
      </p:sp>
    </p:spTree>
    <p:extLst>
      <p:ext uri="{BB962C8B-B14F-4D97-AF65-F5344CB8AC3E}">
        <p14:creationId xmlns:p14="http://schemas.microsoft.com/office/powerpoint/2010/main" val="239324431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0000"/>
                <a:invGamma/>
              </a:schemeClr>
            </a:gs>
            <a:gs pos="50000">
              <a:schemeClr val="bg1"/>
            </a:gs>
            <a:gs pos="100000">
              <a:schemeClr val="bg1">
                <a:gamma/>
                <a:shade val="40000"/>
                <a:invGamma/>
              </a:schemeClr>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2439544"/>
      </p:ext>
    </p:extLst>
  </p:cSld>
  <p:clrMap bg1="dk2" tx1="lt1" bg2="dk1"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SzPct val="100000"/>
        <a:buChar char="–"/>
        <a:defRPr sz="2800">
          <a:solidFill>
            <a:schemeClr val="tx1"/>
          </a:solidFill>
          <a:latin typeface="+mn-lt"/>
          <a:ea typeface="+mn-ea"/>
        </a:defRPr>
      </a:lvl2pPr>
      <a:lvl3pPr marL="1143000" indent="-228600" algn="l" rtl="0" eaLnBrk="0" fontAlgn="base" hangingPunct="0">
        <a:spcBef>
          <a:spcPct val="20000"/>
        </a:spcBef>
        <a:spcAft>
          <a:spcPct val="0"/>
        </a:spcAft>
        <a:buSzPct val="100000"/>
        <a:buChar char="•"/>
        <a:defRPr sz="2800">
          <a:solidFill>
            <a:schemeClr val="tx1"/>
          </a:solidFill>
          <a:latin typeface="+mn-lt"/>
          <a:ea typeface="+mn-ea"/>
        </a:defRPr>
      </a:lvl3pPr>
      <a:lvl4pPr marL="1600200" indent="-228600" algn="l" rtl="0" eaLnBrk="0" fontAlgn="base" hangingPunct="0">
        <a:spcBef>
          <a:spcPct val="20000"/>
        </a:spcBef>
        <a:spcAft>
          <a:spcPct val="0"/>
        </a:spcAft>
        <a:buSzPct val="100000"/>
        <a:buChar char="–"/>
        <a:defRPr sz="2000">
          <a:solidFill>
            <a:schemeClr val="tx1"/>
          </a:solidFill>
          <a:latin typeface="+mn-lt"/>
          <a:ea typeface="+mn-ea"/>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mn-ea"/>
        </a:defRPr>
      </a:lvl5pPr>
      <a:lvl6pPr marL="2514600" indent="-228600" algn="l" rtl="0" eaLnBrk="0" fontAlgn="base" hangingPunct="0">
        <a:spcBef>
          <a:spcPct val="20000"/>
        </a:spcBef>
        <a:spcAft>
          <a:spcPct val="0"/>
        </a:spcAft>
        <a:buSzPct val="100000"/>
        <a:buChar char="•"/>
        <a:defRPr sz="2000">
          <a:solidFill>
            <a:schemeClr val="tx1"/>
          </a:solidFill>
          <a:latin typeface="+mn-lt"/>
          <a:ea typeface="+mn-ea"/>
        </a:defRPr>
      </a:lvl6pPr>
      <a:lvl7pPr marL="2971800" indent="-228600" algn="l" rtl="0" eaLnBrk="0" fontAlgn="base" hangingPunct="0">
        <a:spcBef>
          <a:spcPct val="20000"/>
        </a:spcBef>
        <a:spcAft>
          <a:spcPct val="0"/>
        </a:spcAft>
        <a:buSzPct val="100000"/>
        <a:buChar char="•"/>
        <a:defRPr sz="2000">
          <a:solidFill>
            <a:schemeClr val="tx1"/>
          </a:solidFill>
          <a:latin typeface="+mn-lt"/>
          <a:ea typeface="+mn-ea"/>
        </a:defRPr>
      </a:lvl7pPr>
      <a:lvl8pPr marL="3429000" indent="-228600" algn="l" rtl="0" eaLnBrk="0" fontAlgn="base" hangingPunct="0">
        <a:spcBef>
          <a:spcPct val="20000"/>
        </a:spcBef>
        <a:spcAft>
          <a:spcPct val="0"/>
        </a:spcAft>
        <a:buSzPct val="100000"/>
        <a:buChar char="•"/>
        <a:defRPr sz="2000">
          <a:solidFill>
            <a:schemeClr val="tx1"/>
          </a:solidFill>
          <a:latin typeface="+mn-lt"/>
          <a:ea typeface="+mn-ea"/>
        </a:defRPr>
      </a:lvl8pPr>
      <a:lvl9pPr marL="3886200" indent="-228600" algn="l" rtl="0" eaLnBrk="0" fontAlgn="base" hangingPunct="0">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0000"/>
                <a:invGamma/>
              </a:schemeClr>
            </a:gs>
            <a:gs pos="50000">
              <a:schemeClr val="bg1"/>
            </a:gs>
            <a:gs pos="100000">
              <a:schemeClr val="bg1">
                <a:gamma/>
                <a:shade val="40000"/>
                <a:invGamma/>
              </a:schemeClr>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5142530"/>
      </p:ext>
    </p:extLst>
  </p:cSld>
  <p:clrMap bg1="dk2" tx1="lt1" bg2="dk1"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xStyles>
    <p:titleStyle>
      <a:lvl1pPr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mj-lt"/>
          <a:ea typeface="+mj-ea"/>
          <a:cs typeface="ＭＳ Ｐゴシック" charset="0"/>
        </a:defRPr>
      </a:lvl1pPr>
      <a:lvl2pPr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defRPr>
      </a:lvl6pPr>
      <a:lvl7pPr marL="914400"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defRPr>
      </a:lvl7pPr>
      <a:lvl8pPr marL="1371600"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defRPr>
      </a:lvl8pPr>
      <a:lvl9pPr marL="1828800" algn="ctr" rtl="0" eaLnBrk="0" fontAlgn="base" hangingPunct="0">
        <a:spcBef>
          <a:spcPct val="0"/>
        </a:spcBef>
        <a:spcAft>
          <a:spcPct val="0"/>
        </a:spcAft>
        <a:defRPr sz="4000" b="1">
          <a:solidFill>
            <a:schemeClr val="tx2"/>
          </a:solidFill>
          <a:effectLst>
            <a:outerShdw blurRad="38100" dist="38100" dir="2700000" algn="tl">
              <a:srgbClr val="000000"/>
            </a:outerShdw>
          </a:effectLst>
          <a:latin typeface="Arial" charset="0"/>
          <a:ea typeface="ＭＳ Ｐゴシック" charset="0"/>
        </a:defRPr>
      </a:lvl9pPr>
    </p:titleStyle>
    <p:bodyStyle>
      <a:lvl1pPr marL="342900" indent="-342900" algn="l" rtl="0" eaLnBrk="0" fontAlgn="base" hangingPunct="0">
        <a:spcBef>
          <a:spcPct val="20000"/>
        </a:spcBef>
        <a:spcAft>
          <a:spcPct val="0"/>
        </a:spcAft>
        <a:buSzPct val="100000"/>
        <a:buChar char="•"/>
        <a:defRPr sz="3200" b="1">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SzPct val="100000"/>
        <a:buChar char="–"/>
        <a:defRPr sz="2800">
          <a:solidFill>
            <a:schemeClr val="tx1"/>
          </a:solidFill>
          <a:latin typeface="+mn-lt"/>
          <a:ea typeface="+mn-ea"/>
        </a:defRPr>
      </a:lvl2pPr>
      <a:lvl3pPr marL="1143000" indent="-228600" algn="l" rtl="0" eaLnBrk="0" fontAlgn="base" hangingPunct="0">
        <a:spcBef>
          <a:spcPct val="20000"/>
        </a:spcBef>
        <a:spcAft>
          <a:spcPct val="0"/>
        </a:spcAft>
        <a:buSzPct val="100000"/>
        <a:buChar char="•"/>
        <a:defRPr sz="2800">
          <a:solidFill>
            <a:schemeClr val="tx1"/>
          </a:solidFill>
          <a:latin typeface="+mn-lt"/>
          <a:ea typeface="+mn-ea"/>
        </a:defRPr>
      </a:lvl3pPr>
      <a:lvl4pPr marL="1600200" indent="-228600" algn="l" rtl="0" eaLnBrk="0" fontAlgn="base" hangingPunct="0">
        <a:spcBef>
          <a:spcPct val="20000"/>
        </a:spcBef>
        <a:spcAft>
          <a:spcPct val="0"/>
        </a:spcAft>
        <a:buSzPct val="100000"/>
        <a:buChar char="–"/>
        <a:defRPr sz="2000">
          <a:solidFill>
            <a:schemeClr val="tx1"/>
          </a:solidFill>
          <a:latin typeface="+mn-lt"/>
          <a:ea typeface="+mn-ea"/>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mn-ea"/>
        </a:defRPr>
      </a:lvl5pPr>
      <a:lvl6pPr marL="2514600" indent="-228600" algn="l" rtl="0" eaLnBrk="0" fontAlgn="base" hangingPunct="0">
        <a:spcBef>
          <a:spcPct val="20000"/>
        </a:spcBef>
        <a:spcAft>
          <a:spcPct val="0"/>
        </a:spcAft>
        <a:buSzPct val="100000"/>
        <a:buChar char="•"/>
        <a:defRPr sz="2000">
          <a:solidFill>
            <a:schemeClr val="tx1"/>
          </a:solidFill>
          <a:latin typeface="+mn-lt"/>
          <a:ea typeface="+mn-ea"/>
        </a:defRPr>
      </a:lvl6pPr>
      <a:lvl7pPr marL="2971800" indent="-228600" algn="l" rtl="0" eaLnBrk="0" fontAlgn="base" hangingPunct="0">
        <a:spcBef>
          <a:spcPct val="20000"/>
        </a:spcBef>
        <a:spcAft>
          <a:spcPct val="0"/>
        </a:spcAft>
        <a:buSzPct val="100000"/>
        <a:buChar char="•"/>
        <a:defRPr sz="2000">
          <a:solidFill>
            <a:schemeClr val="tx1"/>
          </a:solidFill>
          <a:latin typeface="+mn-lt"/>
          <a:ea typeface="+mn-ea"/>
        </a:defRPr>
      </a:lvl7pPr>
      <a:lvl8pPr marL="3429000" indent="-228600" algn="l" rtl="0" eaLnBrk="0" fontAlgn="base" hangingPunct="0">
        <a:spcBef>
          <a:spcPct val="20000"/>
        </a:spcBef>
        <a:spcAft>
          <a:spcPct val="0"/>
        </a:spcAft>
        <a:buSzPct val="100000"/>
        <a:buChar char="•"/>
        <a:defRPr sz="2000">
          <a:solidFill>
            <a:schemeClr val="tx1"/>
          </a:solidFill>
          <a:latin typeface="+mn-lt"/>
          <a:ea typeface="+mn-ea"/>
        </a:defRPr>
      </a:lvl8pPr>
      <a:lvl9pPr marL="3886200" indent="-228600" algn="l" rtl="0" eaLnBrk="0" fontAlgn="base" hangingPunct="0">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6" descr="masterbg.jpg"/>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4763" y="0"/>
            <a:ext cx="9134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4"/>
          <p:cNvSpPr>
            <a:spLocks noGrp="1" noChangeArrowheads="1"/>
          </p:cNvSpPr>
          <p:nvPr userDrawn="1">
            <p:ph type="body" idx="1"/>
          </p:nvPr>
        </p:nvSpPr>
        <p:spPr bwMode="auto">
          <a:xfrm>
            <a:off x="1749425" y="1606550"/>
            <a:ext cx="6937375"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5"/>
          <p:cNvSpPr>
            <a:spLocks noGrp="1" noChangeArrowheads="1"/>
          </p:cNvSpPr>
          <p:nvPr userDrawn="1">
            <p:ph type="title"/>
          </p:nvPr>
        </p:nvSpPr>
        <p:spPr bwMode="auto">
          <a:xfrm>
            <a:off x="1731963" y="481013"/>
            <a:ext cx="7248525"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2053" name="Picture 12" descr="logo-navy-v.jpg"/>
          <p:cNvPicPr>
            <a:picLocks noChangeAspect="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525" y="361950"/>
            <a:ext cx="165417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userDrawn="1"/>
        </p:nvSpPr>
        <p:spPr bwMode="auto">
          <a:xfrm>
            <a:off x="492125" y="1154113"/>
            <a:ext cx="904875" cy="400050"/>
          </a:xfrm>
          <a:prstGeom prst="rect">
            <a:avLst/>
          </a:prstGeom>
          <a:noFill/>
          <a:ln w="9525">
            <a:noFill/>
            <a:miter lim="800000"/>
            <a:headEnd/>
            <a:tailEnd/>
          </a:ln>
          <a:effectLst/>
        </p:spPr>
        <p:txBody>
          <a:bodyPr anchor="b">
            <a:spAutoFit/>
          </a:bodyPr>
          <a:lstStyle>
            <a:lvl1pPr eaLnBrk="0" hangingPunct="0">
              <a:defRPr sz="2400">
                <a:solidFill>
                  <a:schemeClr val="tx1"/>
                </a:solidFill>
                <a:latin typeface="Arial" charset="0"/>
                <a:ea typeface="ＭＳ Ｐゴシック" pitchFamily="34" charset="-128"/>
              </a:defRPr>
            </a:lvl1pPr>
            <a:lvl2pPr marL="37931725" indent="-37474525" eaLnBrk="0" hangingPunct="0">
              <a:defRPr sz="2400">
                <a:solidFill>
                  <a:schemeClr val="tx1"/>
                </a:solidFill>
                <a:latin typeface="Arial" charset="0"/>
                <a:ea typeface="ＭＳ Ｐゴシック" pitchFamily="34" charset="-128"/>
              </a:defRPr>
            </a:lvl2pPr>
            <a:lvl3pPr eaLnBrk="0" hangingPunct="0">
              <a:defRPr sz="2400">
                <a:solidFill>
                  <a:schemeClr val="tx1"/>
                </a:solidFill>
                <a:latin typeface="Arial" charset="0"/>
                <a:ea typeface="ＭＳ Ｐゴシック" pitchFamily="34" charset="-128"/>
              </a:defRPr>
            </a:lvl3pPr>
            <a:lvl4pPr eaLnBrk="0" hangingPunct="0">
              <a:defRPr sz="2400">
                <a:solidFill>
                  <a:schemeClr val="tx1"/>
                </a:solidFill>
                <a:latin typeface="Arial" charset="0"/>
                <a:ea typeface="ＭＳ Ｐゴシック" pitchFamily="34" charset="-128"/>
              </a:defRPr>
            </a:lvl4pPr>
            <a:lvl5pPr eaLnBrk="0" hangingPunct="0">
              <a:defRPr sz="2400">
                <a:solidFill>
                  <a:schemeClr val="tx1"/>
                </a:solidFill>
                <a:latin typeface="Arial" charset="0"/>
                <a:ea typeface="ＭＳ Ｐゴシック" pitchFamily="34" charset="-128"/>
              </a:defRPr>
            </a:lvl5pPr>
            <a:lvl6pPr marL="457200" eaLnBrk="0" fontAlgn="base" hangingPunct="0">
              <a:spcBef>
                <a:spcPct val="0"/>
              </a:spcBef>
              <a:spcAft>
                <a:spcPct val="0"/>
              </a:spcAft>
              <a:defRPr sz="2400">
                <a:solidFill>
                  <a:schemeClr val="tx1"/>
                </a:solidFill>
                <a:latin typeface="Arial" charset="0"/>
                <a:ea typeface="ＭＳ Ｐゴシック" pitchFamily="34" charset="-128"/>
              </a:defRPr>
            </a:lvl6pPr>
            <a:lvl7pPr marL="914400" eaLnBrk="0" fontAlgn="base" hangingPunct="0">
              <a:spcBef>
                <a:spcPct val="0"/>
              </a:spcBef>
              <a:spcAft>
                <a:spcPct val="0"/>
              </a:spcAft>
              <a:defRPr sz="2400">
                <a:solidFill>
                  <a:schemeClr val="tx1"/>
                </a:solidFill>
                <a:latin typeface="Arial" charset="0"/>
                <a:ea typeface="ＭＳ Ｐゴシック" pitchFamily="34" charset="-128"/>
              </a:defRPr>
            </a:lvl7pPr>
            <a:lvl8pPr marL="1371600" eaLnBrk="0" fontAlgn="base" hangingPunct="0">
              <a:spcBef>
                <a:spcPct val="0"/>
              </a:spcBef>
              <a:spcAft>
                <a:spcPct val="0"/>
              </a:spcAft>
              <a:defRPr sz="2400">
                <a:solidFill>
                  <a:schemeClr val="tx1"/>
                </a:solidFill>
                <a:latin typeface="Arial" charset="0"/>
                <a:ea typeface="ＭＳ Ｐゴシック" pitchFamily="34" charset="-128"/>
              </a:defRPr>
            </a:lvl8pPr>
            <a:lvl9pPr marL="18288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50000"/>
              </a:spcBef>
              <a:defRPr/>
            </a:pPr>
            <a:r>
              <a:rPr lang="en-US" sz="1000" smtClean="0">
                <a:solidFill>
                  <a:srgbClr val="FFFFFF"/>
                </a:solidFill>
                <a:cs typeface="ＭＳ Ｐゴシック" charset="0"/>
              </a:rPr>
              <a:t>Department of Medicine</a:t>
            </a:r>
          </a:p>
        </p:txBody>
      </p:sp>
    </p:spTree>
    <p:extLst>
      <p:ext uri="{BB962C8B-B14F-4D97-AF65-F5344CB8AC3E}">
        <p14:creationId xmlns:p14="http://schemas.microsoft.com/office/powerpoint/2010/main" val="204750845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Lst>
  <p:hf hdr="0" ftr="0" dt="0"/>
  <p:txStyles>
    <p:titleStyle>
      <a:lvl1pPr algn="l" rtl="0" eaLnBrk="0" fontAlgn="base" hangingPunct="0">
        <a:lnSpc>
          <a:spcPct val="95000"/>
        </a:lnSpc>
        <a:spcBef>
          <a:spcPct val="0"/>
        </a:spcBef>
        <a:spcAft>
          <a:spcPct val="0"/>
        </a:spcAft>
        <a:defRPr sz="3200" b="1">
          <a:solidFill>
            <a:schemeClr val="tx1"/>
          </a:solidFill>
          <a:latin typeface="+mj-lt"/>
          <a:ea typeface="ＭＳ Ｐゴシック" pitchFamily="-111" charset="-128"/>
          <a:cs typeface="ＭＳ Ｐゴシック" pitchFamily="-111" charset="-128"/>
        </a:defRPr>
      </a:lvl1pPr>
      <a:lvl2pPr algn="l" rtl="0" eaLnBrk="0" fontAlgn="base" hangingPunct="0">
        <a:lnSpc>
          <a:spcPct val="95000"/>
        </a:lnSpc>
        <a:spcBef>
          <a:spcPct val="0"/>
        </a:spcBef>
        <a:spcAft>
          <a:spcPct val="0"/>
        </a:spcAft>
        <a:defRPr sz="3200" b="1">
          <a:solidFill>
            <a:schemeClr val="tx1"/>
          </a:solidFill>
          <a:latin typeface="Arial" pitchFamily="-111" charset="0"/>
          <a:ea typeface="ＭＳ Ｐゴシック" pitchFamily="-111" charset="-128"/>
          <a:cs typeface="ＭＳ Ｐゴシック" pitchFamily="-111" charset="-128"/>
        </a:defRPr>
      </a:lvl2pPr>
      <a:lvl3pPr algn="l" rtl="0" eaLnBrk="0" fontAlgn="base" hangingPunct="0">
        <a:lnSpc>
          <a:spcPct val="95000"/>
        </a:lnSpc>
        <a:spcBef>
          <a:spcPct val="0"/>
        </a:spcBef>
        <a:spcAft>
          <a:spcPct val="0"/>
        </a:spcAft>
        <a:defRPr sz="3200" b="1">
          <a:solidFill>
            <a:schemeClr val="tx1"/>
          </a:solidFill>
          <a:latin typeface="Arial" pitchFamily="-111" charset="0"/>
          <a:ea typeface="ＭＳ Ｐゴシック" pitchFamily="-111" charset="-128"/>
          <a:cs typeface="ＭＳ Ｐゴシック" pitchFamily="-111" charset="-128"/>
        </a:defRPr>
      </a:lvl3pPr>
      <a:lvl4pPr algn="l" rtl="0" eaLnBrk="0" fontAlgn="base" hangingPunct="0">
        <a:lnSpc>
          <a:spcPct val="95000"/>
        </a:lnSpc>
        <a:spcBef>
          <a:spcPct val="0"/>
        </a:spcBef>
        <a:spcAft>
          <a:spcPct val="0"/>
        </a:spcAft>
        <a:defRPr sz="3200" b="1">
          <a:solidFill>
            <a:schemeClr val="tx1"/>
          </a:solidFill>
          <a:latin typeface="Arial" pitchFamily="-111" charset="0"/>
          <a:ea typeface="ＭＳ Ｐゴシック" pitchFamily="-111" charset="-128"/>
          <a:cs typeface="ＭＳ Ｐゴシック" pitchFamily="-111" charset="-128"/>
        </a:defRPr>
      </a:lvl4pPr>
      <a:lvl5pPr algn="l" rtl="0" eaLnBrk="0" fontAlgn="base" hangingPunct="0">
        <a:lnSpc>
          <a:spcPct val="95000"/>
        </a:lnSpc>
        <a:spcBef>
          <a:spcPct val="0"/>
        </a:spcBef>
        <a:spcAft>
          <a:spcPct val="0"/>
        </a:spcAft>
        <a:defRPr sz="3200" b="1">
          <a:solidFill>
            <a:schemeClr val="tx1"/>
          </a:solidFill>
          <a:latin typeface="Arial" pitchFamily="-111" charset="0"/>
          <a:ea typeface="ＭＳ Ｐゴシック" pitchFamily="-111" charset="-128"/>
          <a:cs typeface="ＭＳ Ｐゴシック" pitchFamily="-111" charset="-128"/>
        </a:defRPr>
      </a:lvl5pPr>
      <a:lvl6pPr marL="457200" algn="l" rtl="0" fontAlgn="base">
        <a:lnSpc>
          <a:spcPct val="95000"/>
        </a:lnSpc>
        <a:spcBef>
          <a:spcPct val="0"/>
        </a:spcBef>
        <a:spcAft>
          <a:spcPct val="0"/>
        </a:spcAft>
        <a:defRPr sz="3200" b="1">
          <a:solidFill>
            <a:schemeClr val="tx1"/>
          </a:solidFill>
          <a:latin typeface="Arial" pitchFamily="-111" charset="0"/>
        </a:defRPr>
      </a:lvl6pPr>
      <a:lvl7pPr marL="914400" algn="l" rtl="0" fontAlgn="base">
        <a:lnSpc>
          <a:spcPct val="95000"/>
        </a:lnSpc>
        <a:spcBef>
          <a:spcPct val="0"/>
        </a:spcBef>
        <a:spcAft>
          <a:spcPct val="0"/>
        </a:spcAft>
        <a:defRPr sz="3200" b="1">
          <a:solidFill>
            <a:schemeClr val="tx1"/>
          </a:solidFill>
          <a:latin typeface="Arial" pitchFamily="-111" charset="0"/>
        </a:defRPr>
      </a:lvl7pPr>
      <a:lvl8pPr marL="1371600" algn="l" rtl="0" fontAlgn="base">
        <a:lnSpc>
          <a:spcPct val="95000"/>
        </a:lnSpc>
        <a:spcBef>
          <a:spcPct val="0"/>
        </a:spcBef>
        <a:spcAft>
          <a:spcPct val="0"/>
        </a:spcAft>
        <a:defRPr sz="3200" b="1">
          <a:solidFill>
            <a:schemeClr val="tx1"/>
          </a:solidFill>
          <a:latin typeface="Arial" pitchFamily="-111" charset="0"/>
        </a:defRPr>
      </a:lvl8pPr>
      <a:lvl9pPr marL="1828800" algn="l" rtl="0" fontAlgn="base">
        <a:lnSpc>
          <a:spcPct val="95000"/>
        </a:lnSpc>
        <a:spcBef>
          <a:spcPct val="0"/>
        </a:spcBef>
        <a:spcAft>
          <a:spcPct val="0"/>
        </a:spcAft>
        <a:defRPr sz="3200" b="1">
          <a:solidFill>
            <a:schemeClr val="tx1"/>
          </a:solidFill>
          <a:latin typeface="Arial" pitchFamily="-111" charset="0"/>
        </a:defRPr>
      </a:lvl9pPr>
    </p:titleStyle>
    <p:bodyStyle>
      <a:lvl1pPr marL="288925" indent="-288925" algn="l" rtl="0" eaLnBrk="0" fontAlgn="base" hangingPunct="0">
        <a:lnSpc>
          <a:spcPct val="95000"/>
        </a:lnSpc>
        <a:spcBef>
          <a:spcPct val="20000"/>
        </a:spcBef>
        <a:spcAft>
          <a:spcPct val="20000"/>
        </a:spcAft>
        <a:buClr>
          <a:srgbClr val="D14B01"/>
        </a:buClr>
        <a:buSzPct val="150000"/>
        <a:buChar char="•"/>
        <a:defRPr sz="2200" b="1">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lnSpc>
          <a:spcPct val="95000"/>
        </a:lnSpc>
        <a:spcBef>
          <a:spcPct val="20000"/>
        </a:spcBef>
        <a:spcAft>
          <a:spcPct val="20000"/>
        </a:spcAft>
        <a:buClr>
          <a:srgbClr val="D14B01"/>
        </a:buClr>
        <a:buChar char="–"/>
        <a:defRPr sz="2000">
          <a:solidFill>
            <a:schemeClr val="tx1"/>
          </a:solidFill>
          <a:latin typeface="+mn-lt"/>
          <a:ea typeface="ＭＳ Ｐゴシック" pitchFamily="-111" charset="-128"/>
        </a:defRPr>
      </a:lvl2pPr>
      <a:lvl3pPr marL="1087438" indent="-173038" algn="l" rtl="0" eaLnBrk="0" fontAlgn="base" hangingPunct="0">
        <a:lnSpc>
          <a:spcPct val="95000"/>
        </a:lnSpc>
        <a:spcBef>
          <a:spcPct val="20000"/>
        </a:spcBef>
        <a:spcAft>
          <a:spcPct val="20000"/>
        </a:spcAft>
        <a:buClr>
          <a:srgbClr val="88BBBB"/>
        </a:buClr>
        <a:buChar char="•"/>
        <a:defRPr sz="2400">
          <a:solidFill>
            <a:schemeClr val="tx1"/>
          </a:solidFill>
          <a:latin typeface="+mn-lt"/>
          <a:ea typeface="ＭＳ Ｐゴシック" pitchFamily="-111" charset="-128"/>
        </a:defRPr>
      </a:lvl3pPr>
      <a:lvl4pPr marL="1600200" indent="-228600" algn="l" rtl="0" eaLnBrk="0" fontAlgn="base" hangingPunct="0">
        <a:lnSpc>
          <a:spcPct val="95000"/>
        </a:lnSpc>
        <a:spcBef>
          <a:spcPct val="20000"/>
        </a:spcBef>
        <a:spcAft>
          <a:spcPct val="20000"/>
        </a:spcAft>
        <a:buClr>
          <a:srgbClr val="88BBBB"/>
        </a:buClr>
        <a:buChar char="–"/>
        <a:defRPr sz="1600">
          <a:solidFill>
            <a:schemeClr val="tx1"/>
          </a:solidFill>
          <a:latin typeface="+mn-lt"/>
          <a:ea typeface="ＭＳ Ｐゴシック" pitchFamily="-111" charset="-128"/>
        </a:defRPr>
      </a:lvl4pPr>
      <a:lvl5pPr marL="2001838" indent="-173038" algn="l" rtl="0" eaLnBrk="0" fontAlgn="base" hangingPunct="0">
        <a:lnSpc>
          <a:spcPct val="95000"/>
        </a:lnSpc>
        <a:spcBef>
          <a:spcPct val="20000"/>
        </a:spcBef>
        <a:spcAft>
          <a:spcPct val="20000"/>
        </a:spcAft>
        <a:buClr>
          <a:srgbClr val="BBBBAA"/>
        </a:buClr>
        <a:buSzPct val="105000"/>
        <a:buFont typeface="Arial" charset="0"/>
        <a:buChar char="&gt;"/>
        <a:defRPr sz="1400">
          <a:solidFill>
            <a:schemeClr val="tx1"/>
          </a:solidFill>
          <a:latin typeface="+mn-lt"/>
          <a:ea typeface="ＭＳ Ｐゴシック" pitchFamily="-111" charset="-128"/>
        </a:defRPr>
      </a:lvl5pPr>
      <a:lvl6pPr marL="2459038" indent="-173038" algn="l" rtl="0" fontAlgn="base">
        <a:lnSpc>
          <a:spcPct val="95000"/>
        </a:lnSpc>
        <a:spcBef>
          <a:spcPct val="20000"/>
        </a:spcBef>
        <a:spcAft>
          <a:spcPct val="20000"/>
        </a:spcAft>
        <a:buClr>
          <a:srgbClr val="BBBBAA"/>
        </a:buClr>
        <a:buSzPct val="105000"/>
        <a:buFont typeface="Arial" pitchFamily="-111" charset="0"/>
        <a:buChar char="&gt;"/>
        <a:defRPr sz="1400">
          <a:solidFill>
            <a:schemeClr val="tx1"/>
          </a:solidFill>
          <a:latin typeface="+mn-lt"/>
          <a:ea typeface="ＭＳ Ｐゴシック" pitchFamily="-111" charset="-128"/>
        </a:defRPr>
      </a:lvl6pPr>
      <a:lvl7pPr marL="2916238" indent="-173038" algn="l" rtl="0" fontAlgn="base">
        <a:lnSpc>
          <a:spcPct val="95000"/>
        </a:lnSpc>
        <a:spcBef>
          <a:spcPct val="20000"/>
        </a:spcBef>
        <a:spcAft>
          <a:spcPct val="20000"/>
        </a:spcAft>
        <a:buClr>
          <a:srgbClr val="BBBBAA"/>
        </a:buClr>
        <a:buSzPct val="105000"/>
        <a:buFont typeface="Arial" pitchFamily="-111" charset="0"/>
        <a:buChar char="&gt;"/>
        <a:defRPr sz="1400">
          <a:solidFill>
            <a:schemeClr val="tx1"/>
          </a:solidFill>
          <a:latin typeface="+mn-lt"/>
          <a:ea typeface="ＭＳ Ｐゴシック" pitchFamily="-111" charset="-128"/>
        </a:defRPr>
      </a:lvl7pPr>
      <a:lvl8pPr marL="3373438" indent="-173038" algn="l" rtl="0" fontAlgn="base">
        <a:lnSpc>
          <a:spcPct val="95000"/>
        </a:lnSpc>
        <a:spcBef>
          <a:spcPct val="20000"/>
        </a:spcBef>
        <a:spcAft>
          <a:spcPct val="20000"/>
        </a:spcAft>
        <a:buClr>
          <a:srgbClr val="BBBBAA"/>
        </a:buClr>
        <a:buSzPct val="105000"/>
        <a:buFont typeface="Arial" pitchFamily="-111" charset="0"/>
        <a:buChar char="&gt;"/>
        <a:defRPr sz="1400">
          <a:solidFill>
            <a:schemeClr val="tx1"/>
          </a:solidFill>
          <a:latin typeface="+mn-lt"/>
          <a:ea typeface="ＭＳ Ｐゴシック" pitchFamily="-111" charset="-128"/>
        </a:defRPr>
      </a:lvl8pPr>
      <a:lvl9pPr marL="3830638" indent="-173038" algn="l" rtl="0" fontAlgn="base">
        <a:lnSpc>
          <a:spcPct val="95000"/>
        </a:lnSpc>
        <a:spcBef>
          <a:spcPct val="20000"/>
        </a:spcBef>
        <a:spcAft>
          <a:spcPct val="20000"/>
        </a:spcAft>
        <a:buClr>
          <a:srgbClr val="BBBBAA"/>
        </a:buClr>
        <a:buSzPct val="105000"/>
        <a:buFont typeface="Arial" pitchFamily="-111" charset="0"/>
        <a:buChar char="&gt;"/>
        <a:defRPr sz="14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457200"/>
            <a:fld id="{0576665D-43E0-814C-8F02-2FBA89BA0F58}" type="datetime1">
              <a:rPr lang="en-US" smtClean="0">
                <a:ea typeface="ＭＳ Ｐゴシック" charset="0"/>
                <a:cs typeface="ＭＳ Ｐゴシック" charset="0"/>
              </a:rPr>
              <a:pPr defTabSz="457200"/>
              <a:t>5/29/15</a:t>
            </a:fld>
            <a:endParaRPr lang="en-US" smtClean="0">
              <a:ea typeface="ＭＳ Ｐゴシック" charset="0"/>
              <a:cs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457200"/>
            <a:fld id="{F4CCA897-75BF-0D49-ADEE-702B3A9F5F3C}" type="slidenum">
              <a:rPr lang="en-US" smtClean="0">
                <a:ea typeface="ＭＳ Ｐゴシック" charset="0"/>
                <a:cs typeface="ＭＳ Ｐゴシック" charset="0"/>
              </a:rPr>
              <a:pPr defTabSz="457200"/>
              <a:t>‹#›</a:t>
            </a:fld>
            <a:endParaRPr lang="en-US" smtClean="0">
              <a:ea typeface="ＭＳ Ｐゴシック" charset="0"/>
              <a:cs typeface="ＭＳ Ｐゴシック" charset="0"/>
            </a:endParaRPr>
          </a:p>
        </p:txBody>
      </p:sp>
    </p:spTree>
    <p:extLst>
      <p:ext uri="{BB962C8B-B14F-4D97-AF65-F5344CB8AC3E}">
        <p14:creationId xmlns:p14="http://schemas.microsoft.com/office/powerpoint/2010/main" val="200473951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1" charset="0"/>
          <a:ea typeface="ＭＳ Ｐゴシック" pitchFamily="-1" charset="-128"/>
          <a:cs typeface="ＭＳ Ｐゴシック" charset="0"/>
        </a:defRPr>
      </a:lvl5pPr>
      <a:lvl6pPr marL="457200" algn="ctr" defTabSz="457200" rtl="0" fontAlgn="base">
        <a:spcBef>
          <a:spcPct val="0"/>
        </a:spcBef>
        <a:spcAft>
          <a:spcPct val="0"/>
        </a:spcAft>
        <a:defRPr sz="4400">
          <a:solidFill>
            <a:schemeClr val="tx1"/>
          </a:solidFill>
          <a:latin typeface="Calibri" pitchFamily="-1" charset="0"/>
          <a:ea typeface="ＭＳ Ｐゴシック" pitchFamily="-1" charset="-128"/>
        </a:defRPr>
      </a:lvl6pPr>
      <a:lvl7pPr marL="914400" algn="ctr" defTabSz="457200" rtl="0" fontAlgn="base">
        <a:spcBef>
          <a:spcPct val="0"/>
        </a:spcBef>
        <a:spcAft>
          <a:spcPct val="0"/>
        </a:spcAft>
        <a:defRPr sz="4400">
          <a:solidFill>
            <a:schemeClr val="tx1"/>
          </a:solidFill>
          <a:latin typeface="Calibri" pitchFamily="-1" charset="0"/>
          <a:ea typeface="ＭＳ Ｐゴシック" pitchFamily="-1" charset="-128"/>
        </a:defRPr>
      </a:lvl7pPr>
      <a:lvl8pPr marL="1371600" algn="ctr" defTabSz="457200" rtl="0" fontAlgn="base">
        <a:spcBef>
          <a:spcPct val="0"/>
        </a:spcBef>
        <a:spcAft>
          <a:spcPct val="0"/>
        </a:spcAft>
        <a:defRPr sz="4400">
          <a:solidFill>
            <a:schemeClr val="tx1"/>
          </a:solidFill>
          <a:latin typeface="Calibri" pitchFamily="-1" charset="0"/>
          <a:ea typeface="ＭＳ Ｐゴシック" pitchFamily="-1" charset="-128"/>
        </a:defRPr>
      </a:lvl8pPr>
      <a:lvl9pPr marL="1828800" algn="ctr" defTabSz="457200" rtl="0" fontAlgn="base">
        <a:spcBef>
          <a:spcPct val="0"/>
        </a:spcBef>
        <a:spcAft>
          <a:spcPct val="0"/>
        </a:spcAft>
        <a:defRPr sz="4400">
          <a:solidFill>
            <a:schemeClr val="tx1"/>
          </a:solidFill>
          <a:latin typeface="Calibri" pitchFamily="-1" charset="0"/>
          <a:ea typeface="ＭＳ Ｐゴシック" pitchFamily="-1"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6.xml"/><Relationship Id="rId3"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16.xml"/><Relationship Id="rId3"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16.xml"/><Relationship Id="rId3"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hyperlink" Target="http://www.impact-uw.org/about/" TargetMode="External"/><Relationship Id="rId1" Type="http://schemas.openxmlformats.org/officeDocument/2006/relationships/tags" Target="../tags/tag4.xml"/><Relationship Id="rId2"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16.xml"/><Relationship Id="rId3"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16.xml"/><Relationship Id="rId3"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16.xml"/><Relationship Id="rId3"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16.xml"/><Relationship Id="rId3"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16.xml"/><Relationship Id="rId3"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comments" Target="../comments/comment1.xml"/><Relationship Id="rId1" Type="http://schemas.openxmlformats.org/officeDocument/2006/relationships/tags" Target="../tags/tag10.xml"/><Relationship Id="rId2"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16.xml"/><Relationship Id="rId3"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png"/><Relationship Id="rId1" Type="http://schemas.openxmlformats.org/officeDocument/2006/relationships/slideLayout" Target="../slideLayouts/slideLayout84.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4.png"/><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600" y="990600"/>
            <a:ext cx="8610600" cy="2590800"/>
          </a:xfrm>
        </p:spPr>
        <p:txBody>
          <a:bodyPr/>
          <a:lstStyle/>
          <a:p>
            <a:pPr>
              <a:defRPr/>
            </a:pPr>
            <a:r>
              <a:rPr lang="en-US" sz="3600" b="1" dirty="0" smtClean="0">
                <a:solidFill>
                  <a:srgbClr val="EAEFEF"/>
                </a:solidFill>
                <a:latin typeface="Arial"/>
                <a:cs typeface="Arial"/>
              </a:rPr>
              <a:t>Integrative </a:t>
            </a:r>
            <a:r>
              <a:rPr lang="en-US" sz="3600" b="1" dirty="0">
                <a:solidFill>
                  <a:srgbClr val="EAEFEF"/>
                </a:solidFill>
                <a:latin typeface="Arial"/>
                <a:cs typeface="Arial"/>
              </a:rPr>
              <a:t>Health Care with Behavioral Health Specialists </a:t>
            </a:r>
            <a:endParaRPr lang="en-US" sz="3600" b="1" dirty="0" smtClean="0">
              <a:solidFill>
                <a:srgbClr val="EAEFEF"/>
              </a:solidFill>
              <a:effectLst>
                <a:outerShdw blurRad="38100" dist="38100" dir="2700000" algn="tl">
                  <a:srgbClr val="000000"/>
                </a:outerShdw>
              </a:effectLst>
              <a:latin typeface="Arial"/>
              <a:cs typeface="Arial"/>
            </a:endParaRPr>
          </a:p>
        </p:txBody>
      </p:sp>
      <p:sp>
        <p:nvSpPr>
          <p:cNvPr id="17411" name="Rectangle 3"/>
          <p:cNvSpPr>
            <a:spLocks noGrp="1" noChangeArrowheads="1"/>
          </p:cNvSpPr>
          <p:nvPr>
            <p:ph type="body" idx="1"/>
          </p:nvPr>
        </p:nvSpPr>
        <p:spPr>
          <a:xfrm>
            <a:off x="762000" y="4419600"/>
            <a:ext cx="7772400" cy="2209800"/>
          </a:xfrm>
        </p:spPr>
        <p:txBody>
          <a:bodyPr/>
          <a:lstStyle/>
          <a:p>
            <a:pPr algn="ctr">
              <a:lnSpc>
                <a:spcPct val="90000"/>
              </a:lnSpc>
              <a:buFontTx/>
              <a:buNone/>
              <a:defRPr/>
            </a:pPr>
            <a:r>
              <a:rPr lang="en-US" b="1" dirty="0" smtClean="0">
                <a:effectLst>
                  <a:outerShdw blurRad="38100" dist="38100" dir="2700000" algn="tl">
                    <a:srgbClr val="000000"/>
                  </a:outerShdw>
                </a:effectLst>
                <a:latin typeface="Arial" charset="0"/>
                <a:cs typeface="+mn-cs"/>
              </a:rPr>
              <a:t>Eliseo J. Pérez-Stable, M.D.</a:t>
            </a:r>
            <a:endParaRPr lang="en-US" sz="2000" b="1" dirty="0" smtClean="0">
              <a:effectLst>
                <a:outerShdw blurRad="38100" dist="38100" dir="2700000" algn="tl">
                  <a:srgbClr val="000000"/>
                </a:outerShdw>
              </a:effectLst>
              <a:latin typeface="Arial" charset="0"/>
              <a:cs typeface="+mn-cs"/>
            </a:endParaRPr>
          </a:p>
          <a:p>
            <a:pPr algn="ctr">
              <a:lnSpc>
                <a:spcPct val="90000"/>
              </a:lnSpc>
              <a:buFontTx/>
              <a:buNone/>
              <a:defRPr/>
            </a:pPr>
            <a:r>
              <a:rPr lang="en-US" sz="2000" b="1" dirty="0" smtClean="0">
                <a:effectLst>
                  <a:outerShdw blurRad="38100" dist="38100" dir="2700000" algn="tl">
                    <a:srgbClr val="000000"/>
                  </a:outerShdw>
                </a:effectLst>
                <a:latin typeface="Arial" charset="0"/>
                <a:cs typeface="+mn-cs"/>
              </a:rPr>
              <a:t>Professor of Medicine</a:t>
            </a:r>
          </a:p>
          <a:p>
            <a:pPr algn="ctr">
              <a:lnSpc>
                <a:spcPct val="90000"/>
              </a:lnSpc>
              <a:buFontTx/>
              <a:buNone/>
              <a:defRPr/>
            </a:pPr>
            <a:r>
              <a:rPr lang="en-US" sz="2000" b="1" dirty="0" smtClean="0">
                <a:effectLst>
                  <a:outerShdw blurRad="38100" dist="38100" dir="2700000" algn="tl">
                    <a:srgbClr val="000000"/>
                  </a:outerShdw>
                </a:effectLst>
                <a:latin typeface="Arial" charset="0"/>
                <a:cs typeface="+mn-cs"/>
              </a:rPr>
              <a:t>Division of General Internal Medicine, Department of Medicine</a:t>
            </a:r>
          </a:p>
          <a:p>
            <a:pPr algn="ctr">
              <a:lnSpc>
                <a:spcPct val="90000"/>
              </a:lnSpc>
              <a:buFontTx/>
              <a:buNone/>
              <a:defRPr/>
            </a:pPr>
            <a:r>
              <a:rPr lang="en-US" sz="2000" b="1" dirty="0" smtClean="0">
                <a:effectLst>
                  <a:outerShdw blurRad="38100" dist="38100" dir="2700000" algn="tl">
                    <a:srgbClr val="000000"/>
                  </a:outerShdw>
                </a:effectLst>
                <a:latin typeface="Arial" charset="0"/>
                <a:cs typeface="+mn-cs"/>
              </a:rPr>
              <a:t>Medical Effectiveness Research Center for Diverse Populations, UCSF</a:t>
            </a:r>
          </a:p>
          <a:p>
            <a:pPr algn="ctr">
              <a:lnSpc>
                <a:spcPct val="90000"/>
              </a:lnSpc>
              <a:buFontTx/>
              <a:buNone/>
              <a:defRPr/>
            </a:pPr>
            <a:r>
              <a:rPr lang="en-US" sz="2800" b="1" dirty="0" smtClean="0">
                <a:solidFill>
                  <a:srgbClr val="FEFEFE"/>
                </a:solidFill>
                <a:effectLst>
                  <a:outerShdw blurRad="38100" dist="38100" dir="2700000" algn="tl">
                    <a:srgbClr val="000000"/>
                  </a:outerShdw>
                </a:effectLst>
                <a:latin typeface="Arial" charset="0"/>
                <a:cs typeface="+mn-cs"/>
              </a:rPr>
              <a:t>May 29, 2015</a:t>
            </a:r>
          </a:p>
        </p:txBody>
      </p:sp>
    </p:spTree>
    <p:extLst>
      <p:ext uri="{BB962C8B-B14F-4D97-AF65-F5344CB8AC3E}">
        <p14:creationId xmlns:p14="http://schemas.microsoft.com/office/powerpoint/2010/main" val="29254855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b="1" dirty="0">
                <a:solidFill>
                  <a:srgbClr val="EAEFEF"/>
                </a:solidFill>
                <a:latin typeface="Arial"/>
                <a:cs typeface="Arial"/>
              </a:rPr>
              <a:t>Behavioral health integration into primary care </a:t>
            </a:r>
            <a:endParaRPr lang="en-US" dirty="0" smtClean="0">
              <a:solidFill>
                <a:srgbClr val="EAEFEF"/>
              </a:solidFill>
              <a:cs typeface="+mj-cs"/>
            </a:endParaRPr>
          </a:p>
        </p:txBody>
      </p:sp>
      <p:sp>
        <p:nvSpPr>
          <p:cNvPr id="278531" name="Rectangle 3"/>
          <p:cNvSpPr>
            <a:spLocks noGrp="1" noChangeArrowheads="1"/>
          </p:cNvSpPr>
          <p:nvPr>
            <p:ph type="body" idx="1"/>
          </p:nvPr>
        </p:nvSpPr>
        <p:spPr>
          <a:xfrm>
            <a:off x="685800" y="1981200"/>
            <a:ext cx="7772400" cy="4495800"/>
          </a:xfrm>
        </p:spPr>
        <p:txBody>
          <a:bodyPr/>
          <a:lstStyle/>
          <a:p>
            <a:pPr>
              <a:spcBef>
                <a:spcPts val="0"/>
              </a:spcBef>
            </a:pPr>
            <a:r>
              <a:rPr lang="en-US" sz="2800" b="1" dirty="0" smtClean="0">
                <a:latin typeface="Arial"/>
                <a:cs typeface="Arial"/>
              </a:rPr>
              <a:t>Behavioral health integration into primary care addresses both physical health and behavioral health needs in primary care settings through systematic coordination and collaboration among clinicians</a:t>
            </a:r>
          </a:p>
          <a:p>
            <a:pPr>
              <a:spcBef>
                <a:spcPts val="0"/>
              </a:spcBef>
            </a:pPr>
            <a:endParaRPr lang="en-US" sz="2800" b="1" dirty="0" smtClean="0">
              <a:latin typeface="Arial"/>
              <a:cs typeface="Arial"/>
            </a:endParaRPr>
          </a:p>
          <a:p>
            <a:pPr>
              <a:spcBef>
                <a:spcPts val="0"/>
              </a:spcBef>
            </a:pPr>
            <a:r>
              <a:rPr lang="en-US" sz="2800" b="1" dirty="0" smtClean="0">
                <a:latin typeface="Arial"/>
                <a:cs typeface="Arial"/>
              </a:rPr>
              <a:t>Evidence on clinical effectiveness and cost impact generally limited to mental health conditions, but field evolving to include substance use disorder</a:t>
            </a:r>
          </a:p>
        </p:txBody>
      </p:sp>
    </p:spTree>
    <p:extLst>
      <p:ext uri="{BB962C8B-B14F-4D97-AF65-F5344CB8AC3E}">
        <p14:creationId xmlns:p14="http://schemas.microsoft.com/office/powerpoint/2010/main" val="3067964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b="1" dirty="0" smtClean="0">
                <a:solidFill>
                  <a:srgbClr val="EAEFEF"/>
                </a:solidFill>
                <a:latin typeface="Arial"/>
                <a:cs typeface="Arial"/>
              </a:rPr>
              <a:t>Context</a:t>
            </a:r>
            <a:endParaRPr lang="en-US" dirty="0" smtClean="0">
              <a:solidFill>
                <a:srgbClr val="EAEFEF"/>
              </a:solidFill>
              <a:cs typeface="+mj-cs"/>
            </a:endParaRPr>
          </a:p>
        </p:txBody>
      </p:sp>
      <p:sp>
        <p:nvSpPr>
          <p:cNvPr id="278531" name="Rectangle 3"/>
          <p:cNvSpPr>
            <a:spLocks noGrp="1" noChangeArrowheads="1"/>
          </p:cNvSpPr>
          <p:nvPr>
            <p:ph type="body" idx="1"/>
          </p:nvPr>
        </p:nvSpPr>
        <p:spPr>
          <a:xfrm>
            <a:off x="685800" y="1600200"/>
            <a:ext cx="7772400" cy="4876800"/>
          </a:xfrm>
        </p:spPr>
        <p:txBody>
          <a:bodyPr/>
          <a:lstStyle/>
          <a:p>
            <a:r>
              <a:rPr lang="en-US" sz="2800" b="1" dirty="0" smtClean="0">
                <a:latin typeface="Arial"/>
                <a:cs typeface="Arial"/>
              </a:rPr>
              <a:t>High prevalence of behavioral health conditions in population of patients with chronic physical health conditions</a:t>
            </a:r>
          </a:p>
          <a:p>
            <a:r>
              <a:rPr lang="en-US" sz="2800" b="1" dirty="0" smtClean="0">
                <a:latin typeface="Arial"/>
                <a:cs typeface="Arial"/>
              </a:rPr>
              <a:t>Major disparities in access to behavioral health services</a:t>
            </a:r>
          </a:p>
          <a:p>
            <a:r>
              <a:rPr lang="en-US" sz="2800" b="1" dirty="0" smtClean="0">
                <a:latin typeface="Arial"/>
                <a:cs typeface="Arial"/>
              </a:rPr>
              <a:t>Long history of separate treatment and financing of physical and behavioral health</a:t>
            </a:r>
          </a:p>
          <a:p>
            <a:r>
              <a:rPr lang="en-US" sz="2800" b="1" dirty="0" smtClean="0">
                <a:latin typeface="Arial"/>
                <a:cs typeface="Arial"/>
              </a:rPr>
              <a:t>Many efforts to integrate behavioral health and primary care over past 20+ years</a:t>
            </a:r>
          </a:p>
        </p:txBody>
      </p:sp>
    </p:spTree>
    <p:extLst>
      <p:ext uri="{BB962C8B-B14F-4D97-AF65-F5344CB8AC3E}">
        <p14:creationId xmlns:p14="http://schemas.microsoft.com/office/powerpoint/2010/main" val="2347009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b="1" dirty="0">
                <a:solidFill>
                  <a:srgbClr val="EAEFEF"/>
                </a:solidFill>
                <a:latin typeface="Arial"/>
                <a:cs typeface="Arial"/>
              </a:rPr>
              <a:t>Common Features of BHI</a:t>
            </a:r>
            <a:endParaRPr lang="en-US" b="1" dirty="0" smtClean="0">
              <a:solidFill>
                <a:srgbClr val="EAEFEF"/>
              </a:solidFill>
              <a:latin typeface="Arial"/>
              <a:cs typeface="Arial"/>
            </a:endParaRPr>
          </a:p>
        </p:txBody>
      </p:sp>
      <p:sp>
        <p:nvSpPr>
          <p:cNvPr id="278531" name="Rectangle 3"/>
          <p:cNvSpPr>
            <a:spLocks noGrp="1" noChangeArrowheads="1"/>
          </p:cNvSpPr>
          <p:nvPr>
            <p:ph type="body" idx="1"/>
          </p:nvPr>
        </p:nvSpPr>
        <p:spPr>
          <a:xfrm>
            <a:off x="685800" y="1600200"/>
            <a:ext cx="7772400" cy="4876800"/>
          </a:xfrm>
        </p:spPr>
        <p:txBody>
          <a:bodyPr/>
          <a:lstStyle/>
          <a:p>
            <a:r>
              <a:rPr lang="en-US" sz="2800" b="1" dirty="0" smtClean="0">
                <a:latin typeface="Arial"/>
                <a:cs typeface="Arial"/>
              </a:rPr>
              <a:t>Screening for depression, anxiety, and other disorders using validated tools</a:t>
            </a:r>
          </a:p>
          <a:p>
            <a:r>
              <a:rPr lang="en-US" sz="2800" b="1" dirty="0" smtClean="0">
                <a:latin typeface="Arial"/>
                <a:cs typeface="Arial"/>
              </a:rPr>
              <a:t>Team-based care </a:t>
            </a:r>
          </a:p>
          <a:p>
            <a:r>
              <a:rPr lang="en-US" sz="2800" b="1" dirty="0" smtClean="0">
                <a:latin typeface="Arial"/>
                <a:cs typeface="Arial"/>
              </a:rPr>
              <a:t>Shared information systems</a:t>
            </a:r>
          </a:p>
          <a:p>
            <a:r>
              <a:rPr lang="en-US" sz="2800" b="1" dirty="0" smtClean="0">
                <a:latin typeface="Arial"/>
                <a:cs typeface="Arial"/>
              </a:rPr>
              <a:t>Standardized use of guidelines</a:t>
            </a:r>
          </a:p>
          <a:p>
            <a:r>
              <a:rPr lang="en-US" sz="2800" b="1" dirty="0" smtClean="0">
                <a:latin typeface="Arial"/>
                <a:cs typeface="Arial"/>
              </a:rPr>
              <a:t>Systematic measurement of outcomes </a:t>
            </a:r>
          </a:p>
          <a:p>
            <a:r>
              <a:rPr lang="en-US" sz="2800" b="1" dirty="0" smtClean="0">
                <a:latin typeface="Arial"/>
                <a:cs typeface="Arial"/>
              </a:rPr>
              <a:t>Engage broader community services</a:t>
            </a:r>
          </a:p>
          <a:p>
            <a:r>
              <a:rPr lang="en-US" sz="2800" b="1" dirty="0" smtClean="0">
                <a:latin typeface="Arial"/>
                <a:cs typeface="Arial"/>
              </a:rPr>
              <a:t>Individualized, person-centered care that incorporated family members and other supports into treatment plan</a:t>
            </a:r>
            <a:endParaRPr lang="en-US" sz="2800" b="1" dirty="0">
              <a:latin typeface="Arial"/>
              <a:cs typeface="Arial"/>
            </a:endParaRPr>
          </a:p>
        </p:txBody>
      </p:sp>
    </p:spTree>
    <p:extLst>
      <p:ext uri="{BB962C8B-B14F-4D97-AF65-F5344CB8AC3E}">
        <p14:creationId xmlns:p14="http://schemas.microsoft.com/office/powerpoint/2010/main" val="2466040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b="1" dirty="0">
                <a:solidFill>
                  <a:srgbClr val="EAEFEF"/>
                </a:solidFill>
                <a:latin typeface="Arial"/>
                <a:cs typeface="Arial"/>
              </a:rPr>
              <a:t>Common </a:t>
            </a:r>
            <a:r>
              <a:rPr lang="en-US" b="1" dirty="0" smtClean="0">
                <a:solidFill>
                  <a:srgbClr val="EAEFEF"/>
                </a:solidFill>
                <a:latin typeface="Arial"/>
                <a:cs typeface="Arial"/>
              </a:rPr>
              <a:t>Challenges</a:t>
            </a:r>
          </a:p>
        </p:txBody>
      </p:sp>
      <p:sp>
        <p:nvSpPr>
          <p:cNvPr id="278531" name="Rectangle 3"/>
          <p:cNvSpPr>
            <a:spLocks noGrp="1" noChangeArrowheads="1"/>
          </p:cNvSpPr>
          <p:nvPr>
            <p:ph type="body" idx="1"/>
          </p:nvPr>
        </p:nvSpPr>
        <p:spPr>
          <a:xfrm>
            <a:off x="685800" y="1600200"/>
            <a:ext cx="7772400" cy="4876800"/>
          </a:xfrm>
        </p:spPr>
        <p:txBody>
          <a:bodyPr/>
          <a:lstStyle/>
          <a:p>
            <a:pPr marL="457200" lvl="1" indent="0">
              <a:buNone/>
            </a:pPr>
            <a:r>
              <a:rPr lang="en-US" dirty="0" smtClean="0"/>
              <a:t>• </a:t>
            </a:r>
            <a:r>
              <a:rPr lang="en-US" b="1" dirty="0" smtClean="0">
                <a:latin typeface="Arial"/>
                <a:cs typeface="Arial"/>
              </a:rPr>
              <a:t>Fragmented care reinforced by separate funding and regulations for physical and behavioral health services</a:t>
            </a:r>
          </a:p>
          <a:p>
            <a:pPr marL="457200" lvl="1" indent="0">
              <a:buNone/>
            </a:pPr>
            <a:r>
              <a:rPr lang="en-US" b="1" dirty="0" smtClean="0">
                <a:latin typeface="Arial"/>
                <a:cs typeface="Arial"/>
              </a:rPr>
              <a:t>• HIPAA restrictions on disclosure and use of patient information for treatment of substance use and mental health</a:t>
            </a:r>
          </a:p>
          <a:p>
            <a:pPr marL="457200" lvl="1" indent="0">
              <a:buNone/>
            </a:pPr>
            <a:r>
              <a:rPr lang="en-US" b="1" dirty="0" smtClean="0">
                <a:latin typeface="Arial"/>
                <a:cs typeface="Arial"/>
              </a:rPr>
              <a:t>• Slower adoption of EHRs by behavioral health clinicians and difficulty with communication</a:t>
            </a:r>
          </a:p>
          <a:p>
            <a:pPr marL="457200" lvl="1" indent="0">
              <a:buNone/>
            </a:pPr>
            <a:endParaRPr lang="en-US" dirty="0" smtClean="0"/>
          </a:p>
        </p:txBody>
      </p:sp>
    </p:spTree>
    <p:extLst>
      <p:ext uri="{BB962C8B-B14F-4D97-AF65-F5344CB8AC3E}">
        <p14:creationId xmlns:p14="http://schemas.microsoft.com/office/powerpoint/2010/main" val="2285834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b="1" dirty="0" smtClean="0">
                <a:solidFill>
                  <a:srgbClr val="EAEFEF"/>
                </a:solidFill>
                <a:latin typeface="Arial"/>
                <a:cs typeface="Arial"/>
              </a:rPr>
              <a:t>Workforce and Financing</a:t>
            </a:r>
          </a:p>
        </p:txBody>
      </p:sp>
      <p:sp>
        <p:nvSpPr>
          <p:cNvPr id="278531" name="Rectangle 3"/>
          <p:cNvSpPr>
            <a:spLocks noGrp="1" noChangeArrowheads="1"/>
          </p:cNvSpPr>
          <p:nvPr>
            <p:ph type="body" idx="1"/>
          </p:nvPr>
        </p:nvSpPr>
        <p:spPr>
          <a:xfrm>
            <a:off x="685800" y="1600200"/>
            <a:ext cx="7772400" cy="4876800"/>
          </a:xfrm>
        </p:spPr>
        <p:txBody>
          <a:bodyPr/>
          <a:lstStyle/>
          <a:p>
            <a:pPr marL="457200" lvl="1" indent="0">
              <a:buNone/>
            </a:pPr>
            <a:r>
              <a:rPr lang="en-US" dirty="0" smtClean="0"/>
              <a:t>• </a:t>
            </a:r>
            <a:r>
              <a:rPr lang="en-US" b="1" dirty="0" smtClean="0">
                <a:latin typeface="Arial"/>
                <a:cs typeface="Arial"/>
              </a:rPr>
              <a:t>Distinct practice cultures between primary care and behavioral health</a:t>
            </a:r>
          </a:p>
          <a:p>
            <a:pPr marL="457200" lvl="1" indent="0">
              <a:buNone/>
            </a:pPr>
            <a:r>
              <a:rPr lang="en-US" b="1" dirty="0" smtClean="0">
                <a:latin typeface="Arial"/>
                <a:cs typeface="Arial"/>
              </a:rPr>
              <a:t>• </a:t>
            </a:r>
            <a:r>
              <a:rPr lang="en-US" b="1" dirty="0">
                <a:latin typeface="Arial"/>
                <a:cs typeface="Arial"/>
              </a:rPr>
              <a:t>S</a:t>
            </a:r>
            <a:r>
              <a:rPr lang="en-US" b="1" dirty="0" smtClean="0">
                <a:latin typeface="Arial"/>
                <a:cs typeface="Arial"/>
              </a:rPr>
              <a:t>hortage of behavioral health clinicians and PCPs and lack of training in integrated health care</a:t>
            </a:r>
          </a:p>
          <a:p>
            <a:pPr marL="457200" lvl="1" indent="0">
              <a:buNone/>
            </a:pPr>
            <a:r>
              <a:rPr lang="en-US" b="1" dirty="0" smtClean="0">
                <a:latin typeface="Arial"/>
                <a:cs typeface="Arial"/>
              </a:rPr>
              <a:t>• “Carve outs” common: misaligned payment incentives between physical health and behavioral health </a:t>
            </a:r>
          </a:p>
          <a:p>
            <a:pPr marL="457200" lvl="1" indent="0">
              <a:buNone/>
            </a:pPr>
            <a:r>
              <a:rPr lang="en-US" b="1" dirty="0" smtClean="0">
                <a:latin typeface="Arial"/>
                <a:cs typeface="Arial"/>
              </a:rPr>
              <a:t>• Higher copayments, lack of codes for billing, limitation on type of clinician</a:t>
            </a:r>
          </a:p>
          <a:p>
            <a:pPr marL="457200" lvl="1" indent="0">
              <a:buNone/>
            </a:pPr>
            <a:endParaRPr lang="en-US" dirty="0" smtClean="0"/>
          </a:p>
        </p:txBody>
      </p:sp>
    </p:spTree>
    <p:extLst>
      <p:ext uri="{BB962C8B-B14F-4D97-AF65-F5344CB8AC3E}">
        <p14:creationId xmlns:p14="http://schemas.microsoft.com/office/powerpoint/2010/main" val="1428933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sz="3600" b="1" dirty="0" smtClean="0">
                <a:solidFill>
                  <a:srgbClr val="EAEFEF"/>
                </a:solidFill>
                <a:latin typeface="Arial"/>
                <a:cs typeface="Arial"/>
              </a:rPr>
              <a:t>Care </a:t>
            </a:r>
            <a:r>
              <a:rPr lang="en-US" sz="3600" b="1" dirty="0">
                <a:solidFill>
                  <a:srgbClr val="EAEFEF"/>
                </a:solidFill>
                <a:latin typeface="Arial"/>
                <a:cs typeface="Arial"/>
              </a:rPr>
              <a:t>Delivery Initiatives</a:t>
            </a:r>
            <a:endParaRPr lang="en-US" sz="3600" b="1" dirty="0" smtClean="0">
              <a:solidFill>
                <a:srgbClr val="EAEFEF"/>
              </a:solidFill>
              <a:latin typeface="Arial"/>
              <a:cs typeface="Arial"/>
            </a:endParaRPr>
          </a:p>
        </p:txBody>
      </p:sp>
      <p:sp>
        <p:nvSpPr>
          <p:cNvPr id="278531" name="Rectangle 3"/>
          <p:cNvSpPr>
            <a:spLocks noGrp="1" noChangeArrowheads="1"/>
          </p:cNvSpPr>
          <p:nvPr>
            <p:ph type="body" idx="1"/>
          </p:nvPr>
        </p:nvSpPr>
        <p:spPr>
          <a:xfrm>
            <a:off x="685800" y="1600200"/>
            <a:ext cx="7772400" cy="4876800"/>
          </a:xfrm>
        </p:spPr>
        <p:txBody>
          <a:bodyPr/>
          <a:lstStyle/>
          <a:p>
            <a:r>
              <a:rPr lang="en-US" sz="3600" b="1" dirty="0" smtClean="0">
                <a:latin typeface="Arial"/>
                <a:cs typeface="Arial"/>
              </a:rPr>
              <a:t>Accountable care organizations </a:t>
            </a:r>
          </a:p>
          <a:p>
            <a:r>
              <a:rPr lang="en-US" sz="3600" b="1" dirty="0" smtClean="0">
                <a:latin typeface="Arial"/>
                <a:cs typeface="Arial"/>
              </a:rPr>
              <a:t>Patient-centered medical homes </a:t>
            </a:r>
          </a:p>
          <a:p>
            <a:r>
              <a:rPr lang="en-US" sz="3600" b="1" dirty="0" smtClean="0">
                <a:latin typeface="Arial"/>
                <a:cs typeface="Arial"/>
              </a:rPr>
              <a:t>ACA provisions:</a:t>
            </a:r>
          </a:p>
          <a:p>
            <a:pPr lvl="1"/>
            <a:r>
              <a:rPr lang="en-US" sz="3600" b="1" dirty="0" smtClean="0">
                <a:latin typeface="Arial"/>
                <a:cs typeface="Arial"/>
              </a:rPr>
              <a:t>Medicaid expansion</a:t>
            </a:r>
          </a:p>
          <a:p>
            <a:pPr lvl="1"/>
            <a:r>
              <a:rPr lang="en-US" sz="3600" b="1" dirty="0" smtClean="0">
                <a:latin typeface="Arial"/>
                <a:cs typeface="Arial"/>
              </a:rPr>
              <a:t>FQHC expansion </a:t>
            </a:r>
          </a:p>
          <a:p>
            <a:r>
              <a:rPr lang="en-US" sz="3600" b="1" dirty="0" smtClean="0">
                <a:latin typeface="Arial"/>
                <a:cs typeface="Arial"/>
              </a:rPr>
              <a:t>Telemedicine</a:t>
            </a:r>
            <a:endParaRPr lang="en-US" sz="3600" dirty="0" smtClean="0">
              <a:latin typeface="Arial"/>
              <a:cs typeface="Arial"/>
            </a:endParaRPr>
          </a:p>
          <a:p>
            <a:pPr marL="457200" lvl="1" indent="0">
              <a:buNone/>
            </a:pPr>
            <a:endParaRPr lang="en-US" dirty="0" smtClean="0"/>
          </a:p>
        </p:txBody>
      </p:sp>
    </p:spTree>
    <p:extLst>
      <p:ext uri="{BB962C8B-B14F-4D97-AF65-F5344CB8AC3E}">
        <p14:creationId xmlns:p14="http://schemas.microsoft.com/office/powerpoint/2010/main" val="3967199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a:defRPr/>
            </a:pPr>
            <a:r>
              <a:rPr lang="en-US" sz="3600" b="1" dirty="0" smtClean="0">
                <a:solidFill>
                  <a:srgbClr val="EAEFEF"/>
                </a:solidFill>
                <a:latin typeface="Arial"/>
                <a:cs typeface="Arial"/>
              </a:rPr>
              <a:t>Evidence Review</a:t>
            </a:r>
          </a:p>
        </p:txBody>
      </p:sp>
      <p:sp>
        <p:nvSpPr>
          <p:cNvPr id="278531" name="Rectangle 3"/>
          <p:cNvSpPr>
            <a:spLocks noGrp="1" noChangeArrowheads="1"/>
          </p:cNvSpPr>
          <p:nvPr>
            <p:ph type="body" idx="1"/>
          </p:nvPr>
        </p:nvSpPr>
        <p:spPr>
          <a:xfrm>
            <a:off x="685800" y="1600200"/>
            <a:ext cx="7772400" cy="4876800"/>
          </a:xfrm>
        </p:spPr>
        <p:txBody>
          <a:bodyPr/>
          <a:lstStyle/>
          <a:p>
            <a:r>
              <a:rPr lang="en-US" sz="2800" b="1" dirty="0" smtClean="0">
                <a:latin typeface="Arial"/>
                <a:cs typeface="Arial"/>
              </a:rPr>
              <a:t>More than 25 systematic reviews</a:t>
            </a:r>
          </a:p>
          <a:p>
            <a:pPr lvl="1"/>
            <a:r>
              <a:rPr lang="en-US" sz="2400" b="1" dirty="0" smtClean="0">
                <a:latin typeface="Arial"/>
                <a:cs typeface="Arial"/>
              </a:rPr>
              <a:t>AHRQ 2008</a:t>
            </a:r>
          </a:p>
          <a:p>
            <a:pPr lvl="1"/>
            <a:r>
              <a:rPr lang="en-US" sz="2400" b="1" dirty="0" smtClean="0">
                <a:latin typeface="Arial"/>
                <a:cs typeface="Arial"/>
              </a:rPr>
              <a:t>Cochrane collaboration 2006, 2012, 2015</a:t>
            </a:r>
          </a:p>
          <a:p>
            <a:r>
              <a:rPr lang="en-US" sz="2800" b="1" dirty="0" smtClean="0">
                <a:latin typeface="Arial"/>
                <a:cs typeface="Arial"/>
              </a:rPr>
              <a:t>Men and women, any age</a:t>
            </a:r>
          </a:p>
          <a:p>
            <a:r>
              <a:rPr lang="en-US" sz="2800" b="1" dirty="0" smtClean="0">
                <a:latin typeface="Arial"/>
                <a:cs typeface="Arial"/>
              </a:rPr>
              <a:t>≥ 50% with anxiety or depression</a:t>
            </a:r>
          </a:p>
          <a:p>
            <a:r>
              <a:rPr lang="en-US" sz="2800" b="1" dirty="0" smtClean="0">
                <a:latin typeface="Arial"/>
                <a:cs typeface="Arial"/>
              </a:rPr>
              <a:t>Intervention in primary care clinics</a:t>
            </a:r>
          </a:p>
          <a:p>
            <a:r>
              <a:rPr lang="en-US" sz="2800" b="1" dirty="0" smtClean="0">
                <a:latin typeface="Arial"/>
                <a:cs typeface="Arial"/>
              </a:rPr>
              <a:t>Include studies of patients with chronic medical conditions: </a:t>
            </a:r>
            <a:r>
              <a:rPr lang="en-US" sz="2400" b="1" dirty="0" smtClean="0">
                <a:latin typeface="Arial"/>
                <a:cs typeface="Arial"/>
              </a:rPr>
              <a:t>Diabetes, hypertension, heart disease, pain</a:t>
            </a:r>
          </a:p>
          <a:p>
            <a:endParaRPr lang="en-US" sz="3600" b="1" dirty="0" smtClean="0">
              <a:latin typeface="Arial"/>
              <a:cs typeface="Arial"/>
            </a:endParaRPr>
          </a:p>
          <a:p>
            <a:pPr marL="457200" lvl="1" indent="0">
              <a:buNone/>
            </a:pPr>
            <a:endParaRPr lang="en-US" b="1" dirty="0" smtClean="0">
              <a:latin typeface="Arial"/>
              <a:cs typeface="Arial"/>
            </a:endParaRPr>
          </a:p>
        </p:txBody>
      </p:sp>
    </p:spTree>
    <p:extLst>
      <p:ext uri="{BB962C8B-B14F-4D97-AF65-F5344CB8AC3E}">
        <p14:creationId xmlns:p14="http://schemas.microsoft.com/office/powerpoint/2010/main" val="1142345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FF0000"/>
                </a:solidFill>
                <a:latin typeface="Arial"/>
                <a:cs typeface="Arial"/>
              </a:rPr>
              <a:t>Study Description</a:t>
            </a:r>
            <a:endParaRPr lang="en-US" b="1" dirty="0">
              <a:solidFill>
                <a:srgbClr val="FF0000"/>
              </a:solidFill>
              <a:latin typeface="Arial"/>
              <a:cs typeface="Arial"/>
            </a:endParaRPr>
          </a:p>
        </p:txBody>
      </p:sp>
      <p:sp>
        <p:nvSpPr>
          <p:cNvPr id="5" name="Content Placeholder 4"/>
          <p:cNvSpPr>
            <a:spLocks noGrp="1"/>
          </p:cNvSpPr>
          <p:nvPr>
            <p:ph idx="1"/>
          </p:nvPr>
        </p:nvSpPr>
        <p:spPr>
          <a:xfrm>
            <a:off x="457200" y="1600201"/>
            <a:ext cx="8534400" cy="5029199"/>
          </a:xfrm>
        </p:spPr>
        <p:txBody>
          <a:bodyPr>
            <a:normAutofit fontScale="77500" lnSpcReduction="20000"/>
          </a:bodyPr>
          <a:lstStyle/>
          <a:p>
            <a:pPr>
              <a:lnSpc>
                <a:spcPct val="120000"/>
              </a:lnSpc>
              <a:spcBef>
                <a:spcPts val="600"/>
              </a:spcBef>
            </a:pPr>
            <a:r>
              <a:rPr lang="en-US" sz="3100" b="1" dirty="0" smtClean="0">
                <a:latin typeface="Arial"/>
                <a:cs typeface="Arial"/>
              </a:rPr>
              <a:t>94 randomized trials with &gt; 25,000 patients</a:t>
            </a:r>
          </a:p>
          <a:p>
            <a:pPr>
              <a:lnSpc>
                <a:spcPct val="120000"/>
              </a:lnSpc>
              <a:spcBef>
                <a:spcPts val="600"/>
              </a:spcBef>
            </a:pPr>
            <a:r>
              <a:rPr lang="en-US" sz="3100" b="1" dirty="0" smtClean="0">
                <a:latin typeface="Arial"/>
                <a:cs typeface="Arial"/>
              </a:rPr>
              <a:t>85% in primary care (78/94); 73% in the United States</a:t>
            </a:r>
          </a:p>
          <a:p>
            <a:pPr>
              <a:lnSpc>
                <a:spcPct val="120000"/>
              </a:lnSpc>
              <a:spcBef>
                <a:spcPts val="600"/>
              </a:spcBef>
            </a:pPr>
            <a:r>
              <a:rPr lang="en-US" sz="3100" b="1" dirty="0">
                <a:latin typeface="Arial"/>
                <a:cs typeface="Arial"/>
              </a:rPr>
              <a:t>100% based on the Collaborative Care </a:t>
            </a:r>
            <a:r>
              <a:rPr lang="en-US" sz="3100" b="1" dirty="0" smtClean="0">
                <a:latin typeface="Arial"/>
                <a:cs typeface="Arial"/>
              </a:rPr>
              <a:t>Model; No trials of co-location in primary care and No studies of integrated, collaborative treatment plan</a:t>
            </a:r>
          </a:p>
          <a:p>
            <a:pPr marL="344487" lvl="1" indent="0">
              <a:lnSpc>
                <a:spcPct val="120000"/>
              </a:lnSpc>
              <a:spcBef>
                <a:spcPts val="600"/>
              </a:spcBef>
              <a:buNone/>
            </a:pPr>
            <a:endParaRPr lang="en-US" sz="1200" dirty="0" smtClean="0"/>
          </a:p>
          <a:p>
            <a:pPr marL="122238" indent="-127000">
              <a:lnSpc>
                <a:spcPct val="120000"/>
              </a:lnSpc>
              <a:spcBef>
                <a:spcPts val="600"/>
              </a:spcBef>
              <a:buNone/>
            </a:pPr>
            <a:r>
              <a:rPr lang="en-US" sz="1400" dirty="0" smtClean="0"/>
              <a:t>* </a:t>
            </a:r>
            <a:r>
              <a:rPr lang="en-US" sz="3100" b="1" dirty="0">
                <a:latin typeface="Arial"/>
                <a:cs typeface="Arial"/>
              </a:rPr>
              <a:t>Collaborative Care Model </a:t>
            </a:r>
            <a:r>
              <a:rPr lang="en-US" sz="3100" b="1" dirty="0" smtClean="0">
                <a:latin typeface="Arial"/>
                <a:cs typeface="Arial"/>
              </a:rPr>
              <a:t>is </a:t>
            </a:r>
            <a:r>
              <a:rPr lang="en-US" sz="3100" b="1" dirty="0">
                <a:latin typeface="Arial"/>
                <a:cs typeface="Arial"/>
              </a:rPr>
              <a:t>an approach that integrates treatment for mood and anxiety disorders into primary care settings </a:t>
            </a:r>
            <a:r>
              <a:rPr lang="en-US" sz="3100" b="1" dirty="0" smtClean="0">
                <a:latin typeface="Arial"/>
                <a:cs typeface="Arial"/>
              </a:rPr>
              <a:t>with: </a:t>
            </a:r>
            <a:r>
              <a:rPr lang="en-US" sz="3100" b="1" dirty="0">
                <a:latin typeface="Arial"/>
                <a:cs typeface="Arial"/>
              </a:rPr>
              <a:t>1) care coordination and care management, 2) regular/proactive monitoring and treatment to target using validated clinical rating scales, and 3) regular supervision </a:t>
            </a:r>
            <a:r>
              <a:rPr lang="en-US" sz="3100" b="1" dirty="0" smtClean="0">
                <a:latin typeface="Arial"/>
                <a:cs typeface="Arial"/>
              </a:rPr>
              <a:t>by </a:t>
            </a:r>
            <a:r>
              <a:rPr lang="en-US" sz="3100" b="1" dirty="0">
                <a:latin typeface="Arial"/>
                <a:cs typeface="Arial"/>
              </a:rPr>
              <a:t>a mental health </a:t>
            </a:r>
            <a:r>
              <a:rPr lang="en-US" sz="3100" b="1" dirty="0" smtClean="0">
                <a:latin typeface="Arial"/>
                <a:cs typeface="Arial"/>
              </a:rPr>
              <a:t>professional</a:t>
            </a:r>
            <a:endParaRPr lang="en-US" sz="2600" b="1" dirty="0" smtClean="0">
              <a:latin typeface="Arial"/>
              <a:cs typeface="Arial"/>
            </a:endParaRPr>
          </a:p>
        </p:txBody>
      </p:sp>
    </p:spTree>
    <p:custDataLst>
      <p:tags r:id="rId1"/>
    </p:custDataLst>
    <p:extLst>
      <p:ext uri="{BB962C8B-B14F-4D97-AF65-F5344CB8AC3E}">
        <p14:creationId xmlns:p14="http://schemas.microsoft.com/office/powerpoint/2010/main" val="2167032974"/>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FF0000"/>
                </a:solidFill>
                <a:latin typeface="Arial"/>
                <a:cs typeface="Arial"/>
              </a:rPr>
              <a:t>Results</a:t>
            </a:r>
            <a:endParaRPr lang="en-US" b="1" dirty="0">
              <a:solidFill>
                <a:srgbClr val="FF0000"/>
              </a:solidFill>
              <a:latin typeface="Arial"/>
              <a:cs typeface="Arial"/>
            </a:endParaRPr>
          </a:p>
        </p:txBody>
      </p:sp>
      <p:sp>
        <p:nvSpPr>
          <p:cNvPr id="5" name="Content Placeholder 4"/>
          <p:cNvSpPr>
            <a:spLocks noGrp="1"/>
          </p:cNvSpPr>
          <p:nvPr>
            <p:ph idx="1"/>
          </p:nvPr>
        </p:nvSpPr>
        <p:spPr/>
        <p:txBody>
          <a:bodyPr>
            <a:normAutofit fontScale="92500" lnSpcReduction="10000"/>
          </a:bodyPr>
          <a:lstStyle/>
          <a:p>
            <a:pPr>
              <a:lnSpc>
                <a:spcPct val="120000"/>
              </a:lnSpc>
              <a:spcBef>
                <a:spcPts val="600"/>
              </a:spcBef>
            </a:pPr>
            <a:r>
              <a:rPr lang="en-US" b="1" dirty="0" smtClean="0">
                <a:latin typeface="Arial"/>
                <a:cs typeface="Arial"/>
              </a:rPr>
              <a:t>Health System</a:t>
            </a:r>
          </a:p>
          <a:p>
            <a:pPr lvl="1">
              <a:lnSpc>
                <a:spcPct val="120000"/>
              </a:lnSpc>
              <a:spcBef>
                <a:spcPts val="300"/>
              </a:spcBef>
              <a:tabLst>
                <a:tab pos="3660775" algn="r"/>
              </a:tabLst>
            </a:pPr>
            <a:r>
              <a:rPr lang="en-US" b="1" dirty="0" smtClean="0">
                <a:latin typeface="Arial"/>
                <a:cs typeface="Arial"/>
              </a:rPr>
              <a:t>Integrated HMO	</a:t>
            </a:r>
            <a:r>
              <a:rPr lang="en-US" b="1" dirty="0" smtClean="0">
                <a:latin typeface="Arial"/>
                <a:cs typeface="Arial"/>
              </a:rPr>
              <a:t>	30</a:t>
            </a:r>
            <a:r>
              <a:rPr lang="en-US" b="1" dirty="0" smtClean="0">
                <a:latin typeface="Arial"/>
                <a:cs typeface="Arial"/>
              </a:rPr>
              <a:t>%</a:t>
            </a:r>
          </a:p>
          <a:p>
            <a:pPr lvl="1">
              <a:lnSpc>
                <a:spcPct val="120000"/>
              </a:lnSpc>
              <a:spcBef>
                <a:spcPts val="300"/>
              </a:spcBef>
              <a:tabLst>
                <a:tab pos="3660775" algn="r"/>
              </a:tabLst>
            </a:pPr>
            <a:r>
              <a:rPr lang="en-US" b="1" dirty="0" smtClean="0">
                <a:latin typeface="Arial"/>
                <a:cs typeface="Arial"/>
              </a:rPr>
              <a:t>VA		18%</a:t>
            </a:r>
          </a:p>
          <a:p>
            <a:pPr lvl="1">
              <a:lnSpc>
                <a:spcPct val="120000"/>
              </a:lnSpc>
              <a:spcBef>
                <a:spcPts val="300"/>
              </a:spcBef>
              <a:tabLst>
                <a:tab pos="3660775" algn="r"/>
              </a:tabLst>
            </a:pPr>
            <a:r>
              <a:rPr lang="en-US" b="1" dirty="0" smtClean="0">
                <a:latin typeface="Arial"/>
                <a:cs typeface="Arial"/>
              </a:rPr>
              <a:t>Non-integrated		47%</a:t>
            </a:r>
          </a:p>
          <a:p>
            <a:pPr lvl="1">
              <a:lnSpc>
                <a:spcPct val="120000"/>
              </a:lnSpc>
              <a:spcBef>
                <a:spcPts val="300"/>
              </a:spcBef>
              <a:tabLst>
                <a:tab pos="3660775" algn="r"/>
              </a:tabLst>
            </a:pPr>
            <a:r>
              <a:rPr lang="en-US" b="1" dirty="0" smtClean="0">
                <a:latin typeface="Arial"/>
                <a:cs typeface="Arial"/>
              </a:rPr>
              <a:t>Multiple		5%</a:t>
            </a:r>
          </a:p>
          <a:p>
            <a:pPr>
              <a:lnSpc>
                <a:spcPct val="120000"/>
              </a:lnSpc>
              <a:spcBef>
                <a:spcPts val="600"/>
              </a:spcBef>
            </a:pPr>
            <a:r>
              <a:rPr lang="en-US" b="1" dirty="0" smtClean="0">
                <a:latin typeface="Arial"/>
                <a:cs typeface="Arial"/>
              </a:rPr>
              <a:t>Integrated care</a:t>
            </a:r>
          </a:p>
          <a:p>
            <a:pPr lvl="1">
              <a:lnSpc>
                <a:spcPct val="120000"/>
              </a:lnSpc>
              <a:spcBef>
                <a:spcPts val="300"/>
              </a:spcBef>
              <a:tabLst>
                <a:tab pos="5948363" algn="r"/>
              </a:tabLst>
            </a:pPr>
            <a:r>
              <a:rPr lang="en-US" b="1" dirty="0" smtClean="0">
                <a:latin typeface="Arial"/>
                <a:cs typeface="Arial"/>
              </a:rPr>
              <a:t>Medication management only		38%</a:t>
            </a:r>
          </a:p>
          <a:p>
            <a:pPr lvl="1">
              <a:lnSpc>
                <a:spcPct val="120000"/>
              </a:lnSpc>
              <a:spcBef>
                <a:spcPts val="300"/>
              </a:spcBef>
              <a:tabLst>
                <a:tab pos="5948363" algn="r"/>
              </a:tabLst>
            </a:pPr>
            <a:r>
              <a:rPr lang="en-US" b="1" dirty="0" smtClean="0">
                <a:latin typeface="Arial"/>
                <a:cs typeface="Arial"/>
              </a:rPr>
              <a:t>Psychological therapy only 		12%</a:t>
            </a:r>
          </a:p>
          <a:p>
            <a:pPr lvl="1">
              <a:lnSpc>
                <a:spcPct val="120000"/>
              </a:lnSpc>
              <a:spcBef>
                <a:spcPts val="300"/>
              </a:spcBef>
              <a:tabLst>
                <a:tab pos="5948363" algn="r"/>
              </a:tabLst>
            </a:pPr>
            <a:r>
              <a:rPr lang="en-US" b="1" dirty="0" smtClean="0">
                <a:latin typeface="Arial"/>
                <a:cs typeface="Arial"/>
              </a:rPr>
              <a:t>Both			50%</a:t>
            </a:r>
          </a:p>
        </p:txBody>
      </p:sp>
    </p:spTree>
    <p:custDataLst>
      <p:tags r:id="rId1"/>
    </p:custDataLst>
    <p:extLst>
      <p:ext uri="{BB962C8B-B14F-4D97-AF65-F5344CB8AC3E}">
        <p14:creationId xmlns:p14="http://schemas.microsoft.com/office/powerpoint/2010/main" val="254290721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Arial"/>
                <a:cs typeface="Arial"/>
              </a:rPr>
              <a:t>Outcomes: Depression and Anxiety</a:t>
            </a:r>
            <a:endParaRPr lang="en-US" sz="3600" b="1" dirty="0">
              <a:solidFill>
                <a:srgbClr val="FF0000"/>
              </a:solidFill>
              <a:latin typeface="Arial"/>
              <a:cs typeface="Arial"/>
            </a:endParaRPr>
          </a:p>
        </p:txBody>
      </p:sp>
      <p:sp>
        <p:nvSpPr>
          <p:cNvPr id="3" name="Content Placeholder 2"/>
          <p:cNvSpPr>
            <a:spLocks noGrp="1"/>
          </p:cNvSpPr>
          <p:nvPr>
            <p:ph idx="1"/>
          </p:nvPr>
        </p:nvSpPr>
        <p:spPr/>
        <p:txBody>
          <a:bodyPr>
            <a:normAutofit fontScale="92500" lnSpcReduction="10000"/>
          </a:bodyPr>
          <a:lstStyle/>
          <a:p>
            <a:r>
              <a:rPr lang="en-US" sz="2800" b="1" dirty="0" smtClean="0">
                <a:latin typeface="Arial"/>
                <a:cs typeface="Arial"/>
              </a:rPr>
              <a:t>Change in score</a:t>
            </a:r>
          </a:p>
          <a:p>
            <a:pPr lvl="1"/>
            <a:r>
              <a:rPr lang="en-US" sz="2400" b="1" dirty="0" smtClean="0">
                <a:latin typeface="Arial"/>
                <a:cs typeface="Arial"/>
              </a:rPr>
              <a:t>Continuous measure</a:t>
            </a:r>
          </a:p>
          <a:p>
            <a:r>
              <a:rPr lang="en-US" sz="2800" b="1" dirty="0" smtClean="0">
                <a:latin typeface="Arial"/>
                <a:cs typeface="Arial"/>
              </a:rPr>
              <a:t>Response to therapy</a:t>
            </a:r>
          </a:p>
          <a:p>
            <a:pPr lvl="1"/>
            <a:r>
              <a:rPr lang="en-US" sz="2400" b="1" dirty="0" smtClean="0">
                <a:latin typeface="Arial"/>
                <a:cs typeface="Arial"/>
              </a:rPr>
              <a:t>≥ 50% reduction in score</a:t>
            </a:r>
          </a:p>
          <a:p>
            <a:r>
              <a:rPr lang="en-US" sz="2800" b="1" dirty="0" smtClean="0">
                <a:latin typeface="Arial"/>
                <a:cs typeface="Arial"/>
              </a:rPr>
              <a:t>Remission</a:t>
            </a:r>
          </a:p>
          <a:p>
            <a:pPr lvl="1"/>
            <a:r>
              <a:rPr lang="en-US" sz="2400" b="1" dirty="0" smtClean="0">
                <a:latin typeface="Arial"/>
                <a:cs typeface="Arial"/>
              </a:rPr>
              <a:t>Reduction in score below threshold</a:t>
            </a:r>
          </a:p>
          <a:p>
            <a:r>
              <a:rPr lang="en-US" sz="2800" b="1" dirty="0" smtClean="0">
                <a:latin typeface="Arial"/>
                <a:cs typeface="Arial"/>
              </a:rPr>
              <a:t>Adherence to medical therapy</a:t>
            </a:r>
          </a:p>
          <a:p>
            <a:r>
              <a:rPr lang="en-US" sz="2800" b="1" dirty="0">
                <a:latin typeface="Arial"/>
                <a:cs typeface="Arial"/>
              </a:rPr>
              <a:t>Standardized mean difference (SMD)</a:t>
            </a:r>
          </a:p>
          <a:p>
            <a:pPr lvl="1"/>
            <a:r>
              <a:rPr lang="en-US" sz="2400" b="1" dirty="0">
                <a:latin typeface="Arial"/>
                <a:cs typeface="Arial"/>
              </a:rPr>
              <a:t>Combines continuous outcomes</a:t>
            </a:r>
          </a:p>
          <a:p>
            <a:pPr lvl="1"/>
            <a:r>
              <a:rPr lang="en-US" sz="2400" b="1" dirty="0">
                <a:latin typeface="Arial"/>
                <a:cs typeface="Arial"/>
              </a:rPr>
              <a:t>Average change / standard deviation</a:t>
            </a:r>
          </a:p>
          <a:p>
            <a:pPr lvl="1"/>
            <a:r>
              <a:rPr lang="en-US" sz="2400" b="1" dirty="0">
                <a:latin typeface="Arial"/>
                <a:cs typeface="Arial"/>
              </a:rPr>
              <a:t>~ 0.2 is small, 0.5 moderate, 0.8 large</a:t>
            </a:r>
          </a:p>
          <a:p>
            <a:endParaRPr lang="en-US" sz="2800" dirty="0"/>
          </a:p>
        </p:txBody>
      </p:sp>
    </p:spTree>
    <p:custDataLst>
      <p:tags r:id="rId1"/>
    </p:custDataLst>
    <p:extLst>
      <p:ext uri="{BB962C8B-B14F-4D97-AF65-F5344CB8AC3E}">
        <p14:creationId xmlns:p14="http://schemas.microsoft.com/office/powerpoint/2010/main" val="4064326118"/>
      </p:ext>
    </p:extLst>
  </p:cSld>
  <p:clrMapOvr>
    <a:masterClrMapping/>
  </p:clrMapOvr>
  <p:transition xmlns:p14="http://schemas.microsoft.com/office/powerpoint/2010/mai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a:cs typeface="Arial"/>
              </a:rPr>
              <a:t>Depression Example</a:t>
            </a:r>
            <a:endParaRPr lang="en-US" b="1" dirty="0">
              <a:solidFill>
                <a:srgbClr val="FF0000"/>
              </a:solidFill>
              <a:latin typeface="Arial"/>
              <a:cs typeface="Arial"/>
            </a:endParaRPr>
          </a:p>
        </p:txBody>
      </p:sp>
      <p:sp>
        <p:nvSpPr>
          <p:cNvPr id="3" name="Content Placeholder 2"/>
          <p:cNvSpPr>
            <a:spLocks noGrp="1"/>
          </p:cNvSpPr>
          <p:nvPr>
            <p:ph idx="1"/>
          </p:nvPr>
        </p:nvSpPr>
        <p:spPr/>
        <p:txBody>
          <a:bodyPr>
            <a:noAutofit/>
          </a:bodyPr>
          <a:lstStyle/>
          <a:p>
            <a:r>
              <a:rPr lang="en-US" sz="2400" b="1" dirty="0" smtClean="0">
                <a:latin typeface="Arial"/>
                <a:cs typeface="Arial"/>
              </a:rPr>
              <a:t>IMPACT trial: </a:t>
            </a:r>
            <a:r>
              <a:rPr lang="en-US" sz="2400" b="1" dirty="0" smtClean="0">
                <a:latin typeface="Arial"/>
                <a:cs typeface="Arial"/>
                <a:hlinkClick r:id="rId4"/>
              </a:rPr>
              <a:t>www.impact-uw.org/about/</a:t>
            </a:r>
            <a:r>
              <a:rPr lang="en-US" sz="2400" b="1" dirty="0" smtClean="0">
                <a:latin typeface="Arial"/>
                <a:cs typeface="Arial"/>
              </a:rPr>
              <a:t> </a:t>
            </a:r>
          </a:p>
          <a:p>
            <a:pPr lvl="1"/>
            <a:r>
              <a:rPr lang="en-US" sz="2400" b="1" dirty="0" smtClean="0">
                <a:latin typeface="Arial"/>
                <a:cs typeface="Arial"/>
              </a:rPr>
              <a:t>Largest: 18 clinics, 1,801 depressed patients</a:t>
            </a:r>
          </a:p>
          <a:p>
            <a:pPr lvl="2"/>
            <a:r>
              <a:rPr lang="en-US" b="1" dirty="0" smtClean="0">
                <a:latin typeface="Arial"/>
                <a:cs typeface="Arial"/>
              </a:rPr>
              <a:t>California, Indiana, North Carolina, Texas, Washington</a:t>
            </a:r>
          </a:p>
          <a:p>
            <a:pPr lvl="2"/>
            <a:r>
              <a:rPr lang="en-US" b="1" dirty="0" smtClean="0">
                <a:latin typeface="Arial"/>
                <a:cs typeface="Arial"/>
              </a:rPr>
              <a:t>HMO, FFS, IPA, VA &amp; inner city public health clinics with overall diverse sample</a:t>
            </a:r>
          </a:p>
          <a:p>
            <a:pPr lvl="2"/>
            <a:r>
              <a:rPr lang="en-US" b="1" dirty="0" smtClean="0">
                <a:latin typeface="Arial"/>
                <a:cs typeface="Arial"/>
              </a:rPr>
              <a:t>Randomized by patient</a:t>
            </a:r>
          </a:p>
          <a:p>
            <a:pPr lvl="1"/>
            <a:r>
              <a:rPr lang="en-US" sz="2400" b="1" dirty="0" smtClean="0">
                <a:latin typeface="Arial"/>
                <a:cs typeface="Arial"/>
              </a:rPr>
              <a:t>Systematic screening + PCP identified</a:t>
            </a:r>
          </a:p>
          <a:p>
            <a:pPr lvl="1"/>
            <a:r>
              <a:rPr lang="en-US" sz="2400" b="1" dirty="0" smtClean="0">
                <a:latin typeface="Arial"/>
                <a:cs typeface="Arial"/>
              </a:rPr>
              <a:t>Care manager: education, care management, medication management, brief psychotherapy</a:t>
            </a:r>
          </a:p>
        </p:txBody>
      </p:sp>
    </p:spTree>
    <p:custDataLst>
      <p:tags r:id="rId1"/>
    </p:custDataLst>
    <p:extLst>
      <p:ext uri="{BB962C8B-B14F-4D97-AF65-F5344CB8AC3E}">
        <p14:creationId xmlns:p14="http://schemas.microsoft.com/office/powerpoint/2010/main" val="1749885574"/>
      </p:ext>
    </p:extLst>
  </p:cSld>
  <p:clrMapOvr>
    <a:masterClrMapping/>
  </p:clrMapOvr>
  <p:transition xmlns:p14="http://schemas.microsoft.com/office/powerpoint/2010/mai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cs typeface="Arial"/>
              </a:rPr>
              <a:t>IMPACT Trial Outcomes at 1 Year</a:t>
            </a:r>
            <a:endParaRPr lang="en-US" b="1" dirty="0">
              <a:latin typeface="Arial"/>
              <a:cs typeface="Aria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83196117"/>
              </p:ext>
            </p:extLst>
          </p:nvPr>
        </p:nvGraphicFramePr>
        <p:xfrm>
          <a:off x="457200" y="1600200"/>
          <a:ext cx="8229600" cy="4983480"/>
        </p:xfrm>
        <a:graphic>
          <a:graphicData uri="http://schemas.openxmlformats.org/drawingml/2006/table">
            <a:tbl>
              <a:tblPr firstRow="1" bandRow="1">
                <a:tableStyleId>{21E4AEA4-8DFA-4A89-87EB-49C32662AFE0}</a:tableStyleId>
              </a:tblPr>
              <a:tblGrid>
                <a:gridCol w="2971800"/>
                <a:gridCol w="1828800"/>
                <a:gridCol w="2057400"/>
                <a:gridCol w="1371600"/>
              </a:tblGrid>
              <a:tr h="708660">
                <a:tc>
                  <a:txBody>
                    <a:bodyPr/>
                    <a:lstStyle/>
                    <a:p>
                      <a:endParaRPr lang="en-US" sz="2000" dirty="0"/>
                    </a:p>
                  </a:txBody>
                  <a:tcPr>
                    <a:solidFill>
                      <a:srgbClr val="009963"/>
                    </a:solidFill>
                  </a:tcPr>
                </a:tc>
                <a:tc>
                  <a:txBody>
                    <a:bodyPr/>
                    <a:lstStyle/>
                    <a:p>
                      <a:pPr algn="ctr"/>
                      <a:r>
                        <a:rPr lang="en-US" sz="2000" b="1" dirty="0" smtClean="0">
                          <a:latin typeface="Arial"/>
                          <a:cs typeface="Arial"/>
                        </a:rPr>
                        <a:t>Collaborative Care</a:t>
                      </a:r>
                      <a:endParaRPr lang="en-US" sz="2000" b="1" dirty="0">
                        <a:latin typeface="Arial"/>
                        <a:cs typeface="Arial"/>
                      </a:endParaRPr>
                    </a:p>
                  </a:txBody>
                  <a:tcPr>
                    <a:solidFill>
                      <a:srgbClr val="009963"/>
                    </a:solidFill>
                  </a:tcPr>
                </a:tc>
                <a:tc>
                  <a:txBody>
                    <a:bodyPr/>
                    <a:lstStyle/>
                    <a:p>
                      <a:pPr algn="ctr"/>
                      <a:r>
                        <a:rPr lang="en-US" sz="2000" dirty="0" smtClean="0">
                          <a:latin typeface="Arial"/>
                          <a:cs typeface="Arial"/>
                        </a:rPr>
                        <a:t>Usual</a:t>
                      </a:r>
                      <a:r>
                        <a:rPr lang="en-US" sz="2000" baseline="0" dirty="0" smtClean="0">
                          <a:latin typeface="Arial"/>
                          <a:cs typeface="Arial"/>
                        </a:rPr>
                        <a:t> Care</a:t>
                      </a:r>
                      <a:endParaRPr lang="en-US" sz="2000" dirty="0">
                        <a:latin typeface="Arial"/>
                        <a:cs typeface="Arial"/>
                      </a:endParaRPr>
                    </a:p>
                  </a:txBody>
                  <a:tcPr>
                    <a:solidFill>
                      <a:srgbClr val="009963"/>
                    </a:solidFill>
                  </a:tcPr>
                </a:tc>
                <a:tc>
                  <a:txBody>
                    <a:bodyPr/>
                    <a:lstStyle/>
                    <a:p>
                      <a:pPr algn="ctr"/>
                      <a:r>
                        <a:rPr lang="en-US" sz="2000" dirty="0" smtClean="0">
                          <a:latin typeface="Arial"/>
                          <a:cs typeface="Arial"/>
                        </a:rPr>
                        <a:t>P</a:t>
                      </a:r>
                      <a:endParaRPr lang="en-US" sz="2000" dirty="0">
                        <a:latin typeface="Arial"/>
                        <a:cs typeface="Arial"/>
                      </a:endParaRPr>
                    </a:p>
                  </a:txBody>
                  <a:tcPr>
                    <a:solidFill>
                      <a:srgbClr val="009963"/>
                    </a:solidFill>
                  </a:tcPr>
                </a:tc>
              </a:tr>
              <a:tr h="708660">
                <a:tc>
                  <a:txBody>
                    <a:bodyPr/>
                    <a:lstStyle/>
                    <a:p>
                      <a:r>
                        <a:rPr lang="en-US" sz="2400" b="1" dirty="0" smtClean="0">
                          <a:latin typeface="Arial"/>
                          <a:cs typeface="Arial"/>
                        </a:rPr>
                        <a:t>Score (SCL-20)</a:t>
                      </a:r>
                      <a:endParaRPr lang="en-US" sz="2400" b="1" dirty="0">
                        <a:latin typeface="Arial"/>
                        <a:cs typeface="Arial"/>
                      </a:endParaRPr>
                    </a:p>
                  </a:txBody>
                  <a:tcPr/>
                </a:tc>
                <a:tc>
                  <a:txBody>
                    <a:bodyPr/>
                    <a:lstStyle/>
                    <a:p>
                      <a:pPr algn="ctr"/>
                      <a:r>
                        <a:rPr lang="en-US" sz="2400" b="1" dirty="0" smtClean="0">
                          <a:latin typeface="Arial"/>
                          <a:cs typeface="Arial"/>
                        </a:rPr>
                        <a:t>1.7 to 1.0</a:t>
                      </a:r>
                      <a:endParaRPr lang="en-US" sz="2400" b="1" dirty="0">
                        <a:latin typeface="Arial"/>
                        <a:cs typeface="Arial"/>
                      </a:endParaRPr>
                    </a:p>
                  </a:txBody>
                  <a:tcPr/>
                </a:tc>
                <a:tc>
                  <a:txBody>
                    <a:bodyPr/>
                    <a:lstStyle/>
                    <a:p>
                      <a:pPr algn="ctr"/>
                      <a:r>
                        <a:rPr lang="en-US" sz="2400" b="1" dirty="0" smtClean="0">
                          <a:latin typeface="Arial"/>
                          <a:cs typeface="Arial"/>
                        </a:rPr>
                        <a:t>1.7 to 1.4</a:t>
                      </a:r>
                      <a:endParaRPr lang="en-US" sz="2400" b="1" dirty="0">
                        <a:latin typeface="Arial"/>
                        <a:cs typeface="Arial"/>
                      </a:endParaRPr>
                    </a:p>
                  </a:txBody>
                  <a:tcPr/>
                </a:tc>
                <a:tc>
                  <a:txBody>
                    <a:bodyPr/>
                    <a:lstStyle/>
                    <a:p>
                      <a:pPr algn="ctr"/>
                      <a:r>
                        <a:rPr lang="en-US" sz="2400" b="1" dirty="0" smtClean="0">
                          <a:latin typeface="Arial"/>
                          <a:cs typeface="Arial"/>
                        </a:rPr>
                        <a:t>&lt;0.001</a:t>
                      </a:r>
                      <a:endParaRPr lang="en-US" sz="2400" b="1" dirty="0">
                        <a:latin typeface="Arial"/>
                        <a:cs typeface="Arial"/>
                      </a:endParaRPr>
                    </a:p>
                  </a:txBody>
                  <a:tcPr/>
                </a:tc>
              </a:tr>
              <a:tr h="708660">
                <a:tc>
                  <a:txBody>
                    <a:bodyPr/>
                    <a:lstStyle/>
                    <a:p>
                      <a:r>
                        <a:rPr lang="en-US" sz="2400" b="1" dirty="0" smtClean="0">
                          <a:latin typeface="Arial"/>
                          <a:cs typeface="Arial"/>
                        </a:rPr>
                        <a:t>Response (≥50%)</a:t>
                      </a:r>
                      <a:endParaRPr lang="en-US" sz="2400" b="1" dirty="0">
                        <a:latin typeface="Arial"/>
                        <a:cs typeface="Arial"/>
                      </a:endParaRPr>
                    </a:p>
                  </a:txBody>
                  <a:tcPr/>
                </a:tc>
                <a:tc>
                  <a:txBody>
                    <a:bodyPr/>
                    <a:lstStyle/>
                    <a:p>
                      <a:pPr algn="ctr"/>
                      <a:r>
                        <a:rPr lang="en-US" sz="2400" b="1" dirty="0" smtClean="0">
                          <a:latin typeface="Arial"/>
                          <a:cs typeface="Arial"/>
                        </a:rPr>
                        <a:t>45%</a:t>
                      </a:r>
                      <a:endParaRPr lang="en-US" sz="2400" b="1" dirty="0">
                        <a:latin typeface="Arial"/>
                        <a:cs typeface="Arial"/>
                      </a:endParaRPr>
                    </a:p>
                  </a:txBody>
                  <a:tcPr/>
                </a:tc>
                <a:tc>
                  <a:txBody>
                    <a:bodyPr/>
                    <a:lstStyle/>
                    <a:p>
                      <a:pPr algn="ctr"/>
                      <a:r>
                        <a:rPr lang="en-US" sz="2400" b="1" dirty="0" smtClean="0">
                          <a:latin typeface="Arial"/>
                          <a:cs typeface="Arial"/>
                        </a:rPr>
                        <a:t>19%</a:t>
                      </a:r>
                      <a:endParaRPr lang="en-US" sz="2400" b="1" dirty="0">
                        <a:latin typeface="Arial"/>
                        <a:cs typeface="Arial"/>
                      </a:endParaRPr>
                    </a:p>
                  </a:txBody>
                  <a:tcPr/>
                </a:tc>
                <a:tc>
                  <a:txBody>
                    <a:bodyPr/>
                    <a:lstStyle/>
                    <a:p>
                      <a:pPr algn="ctr"/>
                      <a:r>
                        <a:rPr lang="en-US" sz="2400" b="1" dirty="0" smtClean="0">
                          <a:latin typeface="Arial"/>
                          <a:cs typeface="Arial"/>
                        </a:rPr>
                        <a:t>&lt;0.001</a:t>
                      </a:r>
                      <a:endParaRPr lang="en-US" sz="2400" b="1" dirty="0">
                        <a:latin typeface="Arial"/>
                        <a:cs typeface="Arial"/>
                      </a:endParaRPr>
                    </a:p>
                  </a:txBody>
                  <a:tcPr/>
                </a:tc>
              </a:tr>
              <a:tr h="708660">
                <a:tc>
                  <a:txBody>
                    <a:bodyPr/>
                    <a:lstStyle/>
                    <a:p>
                      <a:r>
                        <a:rPr lang="en-US" sz="2400" b="1" dirty="0" smtClean="0">
                          <a:latin typeface="Arial"/>
                          <a:cs typeface="Arial"/>
                        </a:rPr>
                        <a:t>Remission</a:t>
                      </a:r>
                      <a:endParaRPr lang="en-US" sz="2400" b="1" dirty="0">
                        <a:latin typeface="Arial"/>
                        <a:cs typeface="Arial"/>
                      </a:endParaRPr>
                    </a:p>
                  </a:txBody>
                  <a:tcPr/>
                </a:tc>
                <a:tc>
                  <a:txBody>
                    <a:bodyPr/>
                    <a:lstStyle/>
                    <a:p>
                      <a:pPr algn="ctr"/>
                      <a:r>
                        <a:rPr lang="en-US" sz="2400" b="1" dirty="0" smtClean="0">
                          <a:latin typeface="Arial"/>
                          <a:cs typeface="Arial"/>
                        </a:rPr>
                        <a:t>25%</a:t>
                      </a:r>
                      <a:endParaRPr lang="en-US" sz="2400" b="1" dirty="0">
                        <a:latin typeface="Arial"/>
                        <a:cs typeface="Arial"/>
                      </a:endParaRPr>
                    </a:p>
                  </a:txBody>
                  <a:tcPr/>
                </a:tc>
                <a:tc>
                  <a:txBody>
                    <a:bodyPr/>
                    <a:lstStyle/>
                    <a:p>
                      <a:pPr algn="ctr"/>
                      <a:r>
                        <a:rPr lang="en-US" sz="2400" b="1" dirty="0" smtClean="0">
                          <a:latin typeface="Arial"/>
                          <a:cs typeface="Arial"/>
                        </a:rPr>
                        <a:t>8%</a:t>
                      </a:r>
                      <a:endParaRPr lang="en-US" sz="2400" b="1" dirty="0">
                        <a:latin typeface="Arial"/>
                        <a:cs typeface="Aria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Arial"/>
                          <a:cs typeface="Arial"/>
                        </a:rPr>
                        <a:t>&lt;0.001</a:t>
                      </a:r>
                    </a:p>
                  </a:txBody>
                  <a:tcPr/>
                </a:tc>
              </a:tr>
              <a:tr h="708660">
                <a:tc>
                  <a:txBody>
                    <a:bodyPr/>
                    <a:lstStyle/>
                    <a:p>
                      <a:r>
                        <a:rPr lang="en-US" sz="2400" b="1" dirty="0" smtClean="0">
                          <a:latin typeface="Arial"/>
                          <a:cs typeface="Arial"/>
                        </a:rPr>
                        <a:t>Antidepressant</a:t>
                      </a:r>
                      <a:r>
                        <a:rPr lang="en-US" sz="2400" b="1" baseline="0" dirty="0" smtClean="0">
                          <a:latin typeface="Arial"/>
                          <a:cs typeface="Arial"/>
                        </a:rPr>
                        <a:t> use</a:t>
                      </a:r>
                      <a:endParaRPr lang="en-US" sz="2400" b="1" dirty="0">
                        <a:latin typeface="Arial"/>
                        <a:cs typeface="Arial"/>
                      </a:endParaRPr>
                    </a:p>
                  </a:txBody>
                  <a:tcPr/>
                </a:tc>
                <a:tc>
                  <a:txBody>
                    <a:bodyPr/>
                    <a:lstStyle/>
                    <a:p>
                      <a:pPr algn="ctr"/>
                      <a:r>
                        <a:rPr lang="en-US" sz="2400" b="1" dirty="0" smtClean="0">
                          <a:latin typeface="Arial"/>
                          <a:cs typeface="Arial"/>
                        </a:rPr>
                        <a:t>73%</a:t>
                      </a:r>
                      <a:endParaRPr lang="en-US" sz="2400" b="1" dirty="0">
                        <a:latin typeface="Arial"/>
                        <a:cs typeface="Arial"/>
                      </a:endParaRPr>
                    </a:p>
                  </a:txBody>
                  <a:tcPr/>
                </a:tc>
                <a:tc>
                  <a:txBody>
                    <a:bodyPr/>
                    <a:lstStyle/>
                    <a:p>
                      <a:pPr algn="ctr"/>
                      <a:r>
                        <a:rPr lang="en-US" sz="2400" b="1" dirty="0" smtClean="0">
                          <a:latin typeface="Arial"/>
                          <a:cs typeface="Arial"/>
                        </a:rPr>
                        <a:t>57%</a:t>
                      </a:r>
                      <a:endParaRPr lang="en-US" sz="2400" b="1" dirty="0">
                        <a:latin typeface="Arial"/>
                        <a:cs typeface="Aria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Arial"/>
                          <a:cs typeface="Arial"/>
                        </a:rPr>
                        <a:t>&lt;0.001</a:t>
                      </a:r>
                      <a:endParaRPr lang="en-US" sz="2400" b="1" dirty="0">
                        <a:latin typeface="Arial"/>
                        <a:cs typeface="Arial"/>
                      </a:endParaRPr>
                    </a:p>
                  </a:txBody>
                  <a:tcPr/>
                </a:tc>
              </a:tr>
              <a:tr h="1325880">
                <a:tc>
                  <a:txBody>
                    <a:bodyPr/>
                    <a:lstStyle/>
                    <a:p>
                      <a:r>
                        <a:rPr lang="en-US" sz="2400" b="1" dirty="0" smtClean="0">
                          <a:latin typeface="Arial"/>
                          <a:cs typeface="Arial"/>
                        </a:rPr>
                        <a:t>Satisfaction with depression care</a:t>
                      </a:r>
                      <a:endParaRPr lang="en-US" sz="2400" b="1" dirty="0">
                        <a:latin typeface="Arial"/>
                        <a:cs typeface="Arial"/>
                      </a:endParaRPr>
                    </a:p>
                  </a:txBody>
                  <a:tcPr/>
                </a:tc>
                <a:tc>
                  <a:txBody>
                    <a:bodyPr/>
                    <a:lstStyle/>
                    <a:p>
                      <a:pPr algn="ctr"/>
                      <a:r>
                        <a:rPr lang="en-US" sz="2400" b="1" dirty="0" smtClean="0">
                          <a:latin typeface="Arial"/>
                          <a:cs typeface="Arial"/>
                        </a:rPr>
                        <a:t>76%</a:t>
                      </a:r>
                      <a:endParaRPr lang="en-US" sz="2400" b="1" dirty="0">
                        <a:latin typeface="Arial"/>
                        <a:cs typeface="Arial"/>
                      </a:endParaRPr>
                    </a:p>
                  </a:txBody>
                  <a:tcPr/>
                </a:tc>
                <a:tc>
                  <a:txBody>
                    <a:bodyPr/>
                    <a:lstStyle/>
                    <a:p>
                      <a:pPr algn="ctr"/>
                      <a:r>
                        <a:rPr lang="en-US" sz="2400" b="1" dirty="0" smtClean="0">
                          <a:latin typeface="Arial"/>
                          <a:cs typeface="Arial"/>
                        </a:rPr>
                        <a:t>47%</a:t>
                      </a:r>
                      <a:endParaRPr lang="en-US" sz="2400" b="1" dirty="0">
                        <a:latin typeface="Arial"/>
                        <a:cs typeface="Aria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Arial"/>
                          <a:cs typeface="Arial"/>
                        </a:rPr>
                        <a:t>&lt;0.001</a:t>
                      </a:r>
                    </a:p>
                    <a:p>
                      <a:pPr algn="ctr"/>
                      <a:endParaRPr lang="en-US" sz="2400" b="1" dirty="0">
                        <a:latin typeface="Arial"/>
                        <a:cs typeface="Arial"/>
                      </a:endParaRPr>
                    </a:p>
                  </a:txBody>
                  <a:tcPr/>
                </a:tc>
              </a:tr>
            </a:tbl>
          </a:graphicData>
        </a:graphic>
      </p:graphicFrame>
    </p:spTree>
    <p:custDataLst>
      <p:tags r:id="rId1"/>
    </p:custDataLst>
    <p:extLst>
      <p:ext uri="{BB962C8B-B14F-4D97-AF65-F5344CB8AC3E}">
        <p14:creationId xmlns:p14="http://schemas.microsoft.com/office/powerpoint/2010/main" val="2248924175"/>
      </p:ext>
    </p:extLst>
  </p:cSld>
  <p:clrMapOvr>
    <a:masterClrMapping/>
  </p:clrMapOvr>
  <p:transition xmlns:p14="http://schemas.microsoft.com/office/powerpoint/2010/mai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a:cs typeface="Arial"/>
              </a:rPr>
              <a:t>Depression Summary</a:t>
            </a:r>
            <a:endParaRPr lang="en-US" b="1" dirty="0">
              <a:solidFill>
                <a:srgbClr val="FF0000"/>
              </a:solidFill>
              <a:latin typeface="Arial"/>
              <a:cs typeface="Arial"/>
            </a:endParaRPr>
          </a:p>
        </p:txBody>
      </p:sp>
      <p:sp>
        <p:nvSpPr>
          <p:cNvPr id="3" name="Content Placeholder 2"/>
          <p:cNvSpPr>
            <a:spLocks noGrp="1"/>
          </p:cNvSpPr>
          <p:nvPr>
            <p:ph idx="1"/>
          </p:nvPr>
        </p:nvSpPr>
        <p:spPr/>
        <p:txBody>
          <a:bodyPr>
            <a:noAutofit/>
          </a:bodyPr>
          <a:lstStyle/>
          <a:p>
            <a:r>
              <a:rPr lang="en-US" sz="2400" b="1" dirty="0">
                <a:latin typeface="Arial"/>
                <a:cs typeface="Arial"/>
              </a:rPr>
              <a:t>Integrated care improves outcomes (79 studies)</a:t>
            </a:r>
          </a:p>
          <a:p>
            <a:pPr lvl="1"/>
            <a:r>
              <a:rPr lang="en-US" sz="2400" b="1" dirty="0">
                <a:latin typeface="Arial"/>
                <a:cs typeface="Arial"/>
              </a:rPr>
              <a:t>SMD 0.28, 95% CI 0.23-</a:t>
            </a:r>
            <a:r>
              <a:rPr lang="en-US" sz="2400" b="1" dirty="0" smtClean="0">
                <a:latin typeface="Arial"/>
                <a:cs typeface="Arial"/>
              </a:rPr>
              <a:t>0.33</a:t>
            </a:r>
          </a:p>
          <a:p>
            <a:pPr lvl="1"/>
            <a:r>
              <a:rPr lang="en-US" sz="2400" b="1" dirty="0" smtClean="0">
                <a:latin typeface="Arial"/>
                <a:cs typeface="Arial"/>
              </a:rPr>
              <a:t>Median absolute increase in response: 18.4%</a:t>
            </a:r>
          </a:p>
          <a:p>
            <a:pPr lvl="1"/>
            <a:r>
              <a:rPr lang="en-US" sz="2400" b="1" dirty="0">
                <a:latin typeface="Arial"/>
                <a:cs typeface="Arial"/>
              </a:rPr>
              <a:t>Median absolute increase in </a:t>
            </a:r>
            <a:r>
              <a:rPr lang="en-US" sz="2400" b="1" dirty="0" smtClean="0">
                <a:latin typeface="Arial"/>
                <a:cs typeface="Arial"/>
              </a:rPr>
              <a:t>remission: 16.7%</a:t>
            </a:r>
            <a:endParaRPr lang="en-US" sz="2400" b="1" dirty="0">
              <a:latin typeface="Arial"/>
              <a:cs typeface="Arial"/>
            </a:endParaRPr>
          </a:p>
          <a:p>
            <a:r>
              <a:rPr lang="en-US" sz="2400" b="1" dirty="0" smtClean="0">
                <a:latin typeface="Arial"/>
                <a:cs typeface="Arial"/>
              </a:rPr>
              <a:t>High certainty of small net benefit</a:t>
            </a:r>
          </a:p>
          <a:p>
            <a:pPr lvl="1"/>
            <a:r>
              <a:rPr lang="en-US" sz="2400" b="1" dirty="0" smtClean="0">
                <a:latin typeface="Arial"/>
                <a:cs typeface="Arial"/>
              </a:rPr>
              <a:t>P &lt; 0.001, consistent, meta-analysis significant in 2000</a:t>
            </a:r>
          </a:p>
          <a:p>
            <a:pPr lvl="1"/>
            <a:r>
              <a:rPr lang="en-US" sz="2400" b="1" dirty="0" smtClean="0">
                <a:latin typeface="Arial"/>
                <a:cs typeface="Arial"/>
              </a:rPr>
              <a:t>The effect size is small to moderate</a:t>
            </a:r>
            <a:endParaRPr lang="en-US" sz="2400" b="1" dirty="0">
              <a:latin typeface="Arial"/>
              <a:cs typeface="Arial"/>
            </a:endParaRPr>
          </a:p>
        </p:txBody>
      </p:sp>
    </p:spTree>
    <p:custDataLst>
      <p:tags r:id="rId1"/>
    </p:custDataLst>
    <p:extLst>
      <p:ext uri="{BB962C8B-B14F-4D97-AF65-F5344CB8AC3E}">
        <p14:creationId xmlns:p14="http://schemas.microsoft.com/office/powerpoint/2010/main" val="739805244"/>
      </p:ext>
    </p:extLst>
  </p:cSld>
  <p:clrMapOvr>
    <a:masterClrMapping/>
  </p:clrMapOvr>
  <p:transition xmlns:p14="http://schemas.microsoft.com/office/powerpoint/2010/mai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a:cs typeface="Arial"/>
              </a:rPr>
              <a:t>Anxiety Example</a:t>
            </a:r>
            <a:endParaRPr lang="en-US" b="1" dirty="0">
              <a:solidFill>
                <a:srgbClr val="FF0000"/>
              </a:solidFill>
              <a:latin typeface="Arial"/>
              <a:cs typeface="Arial"/>
            </a:endParaRPr>
          </a:p>
        </p:txBody>
      </p:sp>
      <p:sp>
        <p:nvSpPr>
          <p:cNvPr id="3" name="Content Placeholder 2"/>
          <p:cNvSpPr>
            <a:spLocks noGrp="1"/>
          </p:cNvSpPr>
          <p:nvPr>
            <p:ph idx="1"/>
          </p:nvPr>
        </p:nvSpPr>
        <p:spPr/>
        <p:txBody>
          <a:bodyPr/>
          <a:lstStyle/>
          <a:p>
            <a:r>
              <a:rPr lang="en-US" sz="2800" b="1" dirty="0" smtClean="0">
                <a:latin typeface="Arial"/>
                <a:cs typeface="Arial"/>
              </a:rPr>
              <a:t>CALM study (modeled on IMPACT study)</a:t>
            </a:r>
          </a:p>
          <a:p>
            <a:pPr lvl="1"/>
            <a:r>
              <a:rPr lang="en-US" sz="2400" b="1" dirty="0" smtClean="0">
                <a:latin typeface="Arial"/>
                <a:cs typeface="Arial"/>
              </a:rPr>
              <a:t>17 clinics, 1,004 patients</a:t>
            </a:r>
          </a:p>
          <a:p>
            <a:pPr lvl="1"/>
            <a:r>
              <a:rPr lang="en-US" sz="2400" b="1" dirty="0" smtClean="0">
                <a:latin typeface="Arial"/>
                <a:cs typeface="Arial"/>
              </a:rPr>
              <a:t>PCPs identified patients</a:t>
            </a:r>
          </a:p>
          <a:p>
            <a:pPr lvl="1"/>
            <a:r>
              <a:rPr lang="en-US" sz="2400" b="1" dirty="0" smtClean="0">
                <a:latin typeface="Arial"/>
                <a:cs typeface="Arial"/>
              </a:rPr>
              <a:t>Panic disorder, generalized anxiety disorder, social anxiety disorder, posttraumatic stress disorder</a:t>
            </a:r>
          </a:p>
          <a:p>
            <a:pPr lvl="1"/>
            <a:r>
              <a:rPr lang="en-US" sz="2400" b="1" dirty="0" smtClean="0">
                <a:latin typeface="Arial"/>
                <a:cs typeface="Arial"/>
              </a:rPr>
              <a:t>Randomized by patient</a:t>
            </a:r>
          </a:p>
          <a:p>
            <a:pPr lvl="1"/>
            <a:r>
              <a:rPr lang="en-US" sz="2400" b="1" dirty="0" smtClean="0">
                <a:latin typeface="Arial"/>
                <a:cs typeface="Arial"/>
              </a:rPr>
              <a:t>Non-expert care managers: </a:t>
            </a:r>
            <a:r>
              <a:rPr lang="en-US" sz="2400" b="1" dirty="0">
                <a:latin typeface="Arial"/>
                <a:cs typeface="Arial"/>
              </a:rPr>
              <a:t>education, care management, medication management, brief psychotherapy</a:t>
            </a:r>
            <a:endParaRPr lang="en-US" sz="2400" b="1" dirty="0" smtClean="0">
              <a:latin typeface="Arial"/>
              <a:cs typeface="Arial"/>
            </a:endParaRPr>
          </a:p>
          <a:p>
            <a:pPr lvl="2"/>
            <a:endParaRPr lang="en-US" dirty="0" smtClean="0"/>
          </a:p>
          <a:p>
            <a:pPr lvl="1"/>
            <a:endParaRPr lang="en-US" dirty="0"/>
          </a:p>
        </p:txBody>
      </p:sp>
    </p:spTree>
    <p:custDataLst>
      <p:tags r:id="rId1"/>
    </p:custDataLst>
    <p:extLst>
      <p:ext uri="{BB962C8B-B14F-4D97-AF65-F5344CB8AC3E}">
        <p14:creationId xmlns:p14="http://schemas.microsoft.com/office/powerpoint/2010/main" val="2934088471"/>
      </p:ext>
    </p:extLst>
  </p:cSld>
  <p:clrMapOvr>
    <a:masterClrMapping/>
  </p:clrMapOvr>
  <p:transition xmlns:p14="http://schemas.microsoft.com/office/powerpoint/2010/mai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a:cs typeface="Arial"/>
              </a:rPr>
              <a:t>CALM Trial Outcomes at 1 Year</a:t>
            </a:r>
            <a:endParaRPr lang="en-US" b="1" dirty="0">
              <a:latin typeface="Arial"/>
              <a:cs typeface="Aria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68434302"/>
              </p:ext>
            </p:extLst>
          </p:nvPr>
        </p:nvGraphicFramePr>
        <p:xfrm>
          <a:off x="457200" y="1600200"/>
          <a:ext cx="8229600" cy="4674870"/>
        </p:xfrm>
        <a:graphic>
          <a:graphicData uri="http://schemas.openxmlformats.org/drawingml/2006/table">
            <a:tbl>
              <a:tblPr firstRow="1" bandRow="1">
                <a:tableStyleId>{21E4AEA4-8DFA-4A89-87EB-49C32662AFE0}</a:tableStyleId>
              </a:tblPr>
              <a:tblGrid>
                <a:gridCol w="3200400"/>
                <a:gridCol w="1828800"/>
                <a:gridCol w="1905000"/>
                <a:gridCol w="1295400"/>
              </a:tblGrid>
              <a:tr h="708660">
                <a:tc>
                  <a:txBody>
                    <a:bodyPr/>
                    <a:lstStyle/>
                    <a:p>
                      <a:endParaRPr lang="en-US" sz="2000" dirty="0"/>
                    </a:p>
                  </a:txBody>
                  <a:tcPr>
                    <a:solidFill>
                      <a:srgbClr val="009963"/>
                    </a:solidFill>
                  </a:tcPr>
                </a:tc>
                <a:tc>
                  <a:txBody>
                    <a:bodyPr/>
                    <a:lstStyle/>
                    <a:p>
                      <a:pPr algn="ctr"/>
                      <a:r>
                        <a:rPr lang="en-US" sz="2000" dirty="0" smtClean="0">
                          <a:latin typeface="Arial"/>
                          <a:cs typeface="Arial"/>
                        </a:rPr>
                        <a:t>Collaborative Care</a:t>
                      </a:r>
                      <a:endParaRPr lang="en-US" sz="2000" dirty="0">
                        <a:latin typeface="Arial"/>
                        <a:cs typeface="Arial"/>
                      </a:endParaRPr>
                    </a:p>
                  </a:txBody>
                  <a:tcPr>
                    <a:solidFill>
                      <a:srgbClr val="009963"/>
                    </a:solidFill>
                  </a:tcPr>
                </a:tc>
                <a:tc>
                  <a:txBody>
                    <a:bodyPr/>
                    <a:lstStyle/>
                    <a:p>
                      <a:pPr algn="ctr"/>
                      <a:r>
                        <a:rPr lang="en-US" sz="2000" dirty="0" smtClean="0">
                          <a:latin typeface="Arial"/>
                          <a:cs typeface="Arial"/>
                        </a:rPr>
                        <a:t>Usual</a:t>
                      </a:r>
                      <a:r>
                        <a:rPr lang="en-US" sz="2000" baseline="0" dirty="0" smtClean="0">
                          <a:latin typeface="Arial"/>
                          <a:cs typeface="Arial"/>
                        </a:rPr>
                        <a:t> Care</a:t>
                      </a:r>
                      <a:endParaRPr lang="en-US" sz="2000" dirty="0">
                        <a:latin typeface="Arial"/>
                        <a:cs typeface="Arial"/>
                      </a:endParaRPr>
                    </a:p>
                  </a:txBody>
                  <a:tcPr>
                    <a:solidFill>
                      <a:srgbClr val="009963"/>
                    </a:solidFill>
                  </a:tcPr>
                </a:tc>
                <a:tc>
                  <a:txBody>
                    <a:bodyPr/>
                    <a:lstStyle/>
                    <a:p>
                      <a:pPr algn="ctr"/>
                      <a:r>
                        <a:rPr lang="en-US" sz="2000" dirty="0" smtClean="0">
                          <a:latin typeface="Arial"/>
                          <a:cs typeface="Arial"/>
                        </a:rPr>
                        <a:t>P</a:t>
                      </a:r>
                      <a:endParaRPr lang="en-US" sz="2000" dirty="0">
                        <a:latin typeface="Arial"/>
                        <a:cs typeface="Arial"/>
                      </a:endParaRPr>
                    </a:p>
                  </a:txBody>
                  <a:tcPr>
                    <a:solidFill>
                      <a:srgbClr val="009963"/>
                    </a:solidFill>
                  </a:tcPr>
                </a:tc>
              </a:tr>
              <a:tr h="708660">
                <a:tc>
                  <a:txBody>
                    <a:bodyPr/>
                    <a:lstStyle/>
                    <a:p>
                      <a:r>
                        <a:rPr lang="en-US" sz="2400" b="1" dirty="0" smtClean="0">
                          <a:latin typeface="Arial"/>
                          <a:cs typeface="Arial"/>
                        </a:rPr>
                        <a:t>Score (BSI-12)</a:t>
                      </a:r>
                      <a:endParaRPr lang="en-US" sz="2400" b="1" dirty="0">
                        <a:latin typeface="Arial"/>
                        <a:cs typeface="Arial"/>
                      </a:endParaRPr>
                    </a:p>
                  </a:txBody>
                  <a:tcPr/>
                </a:tc>
                <a:tc>
                  <a:txBody>
                    <a:bodyPr/>
                    <a:lstStyle/>
                    <a:p>
                      <a:pPr algn="ctr"/>
                      <a:r>
                        <a:rPr lang="en-US" sz="2400" b="1" dirty="0" smtClean="0">
                          <a:latin typeface="Arial"/>
                          <a:cs typeface="Arial"/>
                        </a:rPr>
                        <a:t>16.2 to 8.1</a:t>
                      </a:r>
                      <a:endParaRPr lang="en-US" sz="2400" b="1" dirty="0">
                        <a:latin typeface="Arial"/>
                        <a:cs typeface="Arial"/>
                      </a:endParaRPr>
                    </a:p>
                  </a:txBody>
                  <a:tcPr/>
                </a:tc>
                <a:tc>
                  <a:txBody>
                    <a:bodyPr/>
                    <a:lstStyle/>
                    <a:p>
                      <a:pPr algn="ctr"/>
                      <a:r>
                        <a:rPr lang="en-US" sz="2400" b="1" dirty="0" smtClean="0">
                          <a:latin typeface="Arial"/>
                          <a:cs typeface="Arial"/>
                        </a:rPr>
                        <a:t>16.3 to 10.8</a:t>
                      </a:r>
                      <a:endParaRPr lang="en-US" sz="2400" b="1" dirty="0">
                        <a:latin typeface="Arial"/>
                        <a:cs typeface="Arial"/>
                      </a:endParaRPr>
                    </a:p>
                  </a:txBody>
                  <a:tcPr/>
                </a:tc>
                <a:tc>
                  <a:txBody>
                    <a:bodyPr/>
                    <a:lstStyle/>
                    <a:p>
                      <a:pPr algn="ctr"/>
                      <a:r>
                        <a:rPr lang="en-US" sz="2400" b="1" dirty="0" smtClean="0">
                          <a:latin typeface="Arial"/>
                          <a:cs typeface="Arial"/>
                        </a:rPr>
                        <a:t>&lt;0.001</a:t>
                      </a:r>
                      <a:endParaRPr lang="en-US" sz="2400" b="1" dirty="0">
                        <a:latin typeface="Arial"/>
                        <a:cs typeface="Arial"/>
                      </a:endParaRPr>
                    </a:p>
                  </a:txBody>
                  <a:tcPr/>
                </a:tc>
              </a:tr>
              <a:tr h="708660">
                <a:tc>
                  <a:txBody>
                    <a:bodyPr/>
                    <a:lstStyle/>
                    <a:p>
                      <a:r>
                        <a:rPr lang="en-US" sz="2400" b="1" dirty="0" smtClean="0">
                          <a:latin typeface="Arial"/>
                          <a:cs typeface="Arial"/>
                        </a:rPr>
                        <a:t>Response (≥50%)</a:t>
                      </a:r>
                      <a:endParaRPr lang="en-US" sz="2400" b="1" dirty="0">
                        <a:latin typeface="Arial"/>
                        <a:cs typeface="Arial"/>
                      </a:endParaRPr>
                    </a:p>
                  </a:txBody>
                  <a:tcPr/>
                </a:tc>
                <a:tc>
                  <a:txBody>
                    <a:bodyPr/>
                    <a:lstStyle/>
                    <a:p>
                      <a:pPr algn="ctr"/>
                      <a:r>
                        <a:rPr lang="en-US" sz="2400" b="1" dirty="0" smtClean="0">
                          <a:latin typeface="Arial"/>
                          <a:cs typeface="Arial"/>
                        </a:rPr>
                        <a:t>64%</a:t>
                      </a:r>
                      <a:endParaRPr lang="en-US" sz="2400" b="1" dirty="0">
                        <a:latin typeface="Arial"/>
                        <a:cs typeface="Arial"/>
                      </a:endParaRPr>
                    </a:p>
                  </a:txBody>
                  <a:tcPr/>
                </a:tc>
                <a:tc>
                  <a:txBody>
                    <a:bodyPr/>
                    <a:lstStyle/>
                    <a:p>
                      <a:pPr algn="ctr"/>
                      <a:r>
                        <a:rPr lang="en-US" sz="2400" b="1" dirty="0" smtClean="0">
                          <a:latin typeface="Arial"/>
                          <a:cs typeface="Arial"/>
                        </a:rPr>
                        <a:t>45%</a:t>
                      </a:r>
                      <a:endParaRPr lang="en-US" sz="2400" b="1" dirty="0">
                        <a:latin typeface="Arial"/>
                        <a:cs typeface="Arial"/>
                      </a:endParaRPr>
                    </a:p>
                  </a:txBody>
                  <a:tcPr/>
                </a:tc>
                <a:tc>
                  <a:txBody>
                    <a:bodyPr/>
                    <a:lstStyle/>
                    <a:p>
                      <a:pPr algn="ctr"/>
                      <a:r>
                        <a:rPr lang="en-US" sz="2400" b="1" dirty="0" smtClean="0">
                          <a:latin typeface="Arial"/>
                          <a:cs typeface="Arial"/>
                        </a:rPr>
                        <a:t>&lt;0.001</a:t>
                      </a:r>
                      <a:endParaRPr lang="en-US" sz="2400" b="1" dirty="0">
                        <a:latin typeface="Arial"/>
                        <a:cs typeface="Arial"/>
                      </a:endParaRPr>
                    </a:p>
                  </a:txBody>
                  <a:tcPr/>
                </a:tc>
              </a:tr>
              <a:tr h="708660">
                <a:tc>
                  <a:txBody>
                    <a:bodyPr/>
                    <a:lstStyle/>
                    <a:p>
                      <a:r>
                        <a:rPr lang="en-US" sz="2400" b="1" dirty="0" smtClean="0">
                          <a:latin typeface="Arial"/>
                          <a:cs typeface="Arial"/>
                        </a:rPr>
                        <a:t>Remission</a:t>
                      </a:r>
                      <a:endParaRPr lang="en-US" sz="2400" b="1" dirty="0">
                        <a:latin typeface="Arial"/>
                        <a:cs typeface="Arial"/>
                      </a:endParaRPr>
                    </a:p>
                  </a:txBody>
                  <a:tcPr/>
                </a:tc>
                <a:tc>
                  <a:txBody>
                    <a:bodyPr/>
                    <a:lstStyle/>
                    <a:p>
                      <a:pPr algn="ctr"/>
                      <a:r>
                        <a:rPr lang="en-US" sz="2400" b="1" dirty="0" smtClean="0">
                          <a:latin typeface="Arial"/>
                          <a:cs typeface="Arial"/>
                        </a:rPr>
                        <a:t>51%</a:t>
                      </a:r>
                      <a:endParaRPr lang="en-US" sz="2400" b="1" dirty="0">
                        <a:latin typeface="Arial"/>
                        <a:cs typeface="Arial"/>
                      </a:endParaRPr>
                    </a:p>
                  </a:txBody>
                  <a:tcPr/>
                </a:tc>
                <a:tc>
                  <a:txBody>
                    <a:bodyPr/>
                    <a:lstStyle/>
                    <a:p>
                      <a:pPr algn="ctr"/>
                      <a:r>
                        <a:rPr lang="en-US" sz="2400" b="1" dirty="0" smtClean="0">
                          <a:latin typeface="Arial"/>
                          <a:cs typeface="Arial"/>
                        </a:rPr>
                        <a:t>33%</a:t>
                      </a:r>
                      <a:endParaRPr lang="en-US" sz="2400" b="1" dirty="0">
                        <a:latin typeface="Arial"/>
                        <a:cs typeface="Aria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Arial"/>
                          <a:cs typeface="Arial"/>
                        </a:rPr>
                        <a:t>&lt;0.001</a:t>
                      </a:r>
                    </a:p>
                  </a:txBody>
                  <a:tcPr/>
                </a:tc>
              </a:tr>
              <a:tr h="708660">
                <a:tc>
                  <a:txBody>
                    <a:bodyPr/>
                    <a:lstStyle/>
                    <a:p>
                      <a:r>
                        <a:rPr lang="en-US" sz="2400" b="1" dirty="0" smtClean="0">
                          <a:latin typeface="Arial"/>
                          <a:cs typeface="Arial"/>
                        </a:rPr>
                        <a:t>Appropriate counseling</a:t>
                      </a:r>
                      <a:endParaRPr lang="en-US" sz="2400" b="1" dirty="0">
                        <a:latin typeface="Arial"/>
                        <a:cs typeface="Arial"/>
                      </a:endParaRPr>
                    </a:p>
                  </a:txBody>
                  <a:tcPr/>
                </a:tc>
                <a:tc>
                  <a:txBody>
                    <a:bodyPr/>
                    <a:lstStyle/>
                    <a:p>
                      <a:pPr algn="ctr"/>
                      <a:r>
                        <a:rPr lang="en-US" sz="2400" b="1" dirty="0" smtClean="0">
                          <a:latin typeface="Arial"/>
                          <a:cs typeface="Arial"/>
                        </a:rPr>
                        <a:t>49%</a:t>
                      </a:r>
                      <a:endParaRPr lang="en-US" sz="2400" b="1" dirty="0">
                        <a:latin typeface="Arial"/>
                        <a:cs typeface="Arial"/>
                      </a:endParaRPr>
                    </a:p>
                  </a:txBody>
                  <a:tcPr/>
                </a:tc>
                <a:tc>
                  <a:txBody>
                    <a:bodyPr/>
                    <a:lstStyle/>
                    <a:p>
                      <a:pPr algn="ctr"/>
                      <a:r>
                        <a:rPr lang="en-US" sz="2400" b="1" dirty="0" smtClean="0">
                          <a:latin typeface="Arial"/>
                          <a:cs typeface="Arial"/>
                        </a:rPr>
                        <a:t>27%</a:t>
                      </a:r>
                      <a:endParaRPr lang="en-US" sz="2400" b="1" dirty="0">
                        <a:latin typeface="Arial"/>
                        <a:cs typeface="Aria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Arial"/>
                          <a:cs typeface="Arial"/>
                        </a:rPr>
                        <a:t>&lt;0.001</a:t>
                      </a:r>
                    </a:p>
                  </a:txBody>
                  <a:tcPr/>
                </a:tc>
              </a:tr>
              <a:tr h="1017270">
                <a:tc>
                  <a:txBody>
                    <a:bodyPr/>
                    <a:lstStyle/>
                    <a:p>
                      <a:r>
                        <a:rPr lang="en-US" sz="2400" b="1" dirty="0" smtClean="0">
                          <a:latin typeface="Arial"/>
                          <a:cs typeface="Arial"/>
                        </a:rPr>
                        <a:t>Satisfaction with anxiety care</a:t>
                      </a:r>
                      <a:endParaRPr lang="en-US" sz="2400" b="1" dirty="0">
                        <a:latin typeface="Arial"/>
                        <a:cs typeface="Arial"/>
                      </a:endParaRPr>
                    </a:p>
                  </a:txBody>
                  <a:tcPr/>
                </a:tc>
                <a:tc>
                  <a:txBody>
                    <a:bodyPr/>
                    <a:lstStyle/>
                    <a:p>
                      <a:pPr algn="ctr"/>
                      <a:r>
                        <a:rPr lang="en-US" sz="2400" b="1" dirty="0" smtClean="0">
                          <a:latin typeface="Arial"/>
                          <a:cs typeface="Arial"/>
                        </a:rPr>
                        <a:t>3.9/5</a:t>
                      </a:r>
                      <a:endParaRPr lang="en-US" sz="2400" b="1" dirty="0">
                        <a:latin typeface="Arial"/>
                        <a:cs typeface="Arial"/>
                      </a:endParaRPr>
                    </a:p>
                  </a:txBody>
                  <a:tcPr/>
                </a:tc>
                <a:tc>
                  <a:txBody>
                    <a:bodyPr/>
                    <a:lstStyle/>
                    <a:p>
                      <a:pPr algn="ctr"/>
                      <a:r>
                        <a:rPr lang="en-US" sz="2400" b="1" dirty="0" smtClean="0">
                          <a:latin typeface="Arial"/>
                          <a:cs typeface="Arial"/>
                        </a:rPr>
                        <a:t>3.4/5</a:t>
                      </a:r>
                      <a:endParaRPr lang="en-US" sz="2400" b="1" dirty="0">
                        <a:latin typeface="Arial"/>
                        <a:cs typeface="Aria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latin typeface="Arial"/>
                          <a:cs typeface="Arial"/>
                        </a:rPr>
                        <a:t>&lt;0.001</a:t>
                      </a:r>
                      <a:endParaRPr lang="en-US" sz="2400" b="1" dirty="0">
                        <a:latin typeface="Arial"/>
                        <a:cs typeface="Arial"/>
                      </a:endParaRPr>
                    </a:p>
                  </a:txBody>
                  <a:tcPr/>
                </a:tc>
              </a:tr>
            </a:tbl>
          </a:graphicData>
        </a:graphic>
      </p:graphicFrame>
    </p:spTree>
    <p:custDataLst>
      <p:tags r:id="rId1"/>
    </p:custDataLst>
    <p:extLst>
      <p:ext uri="{BB962C8B-B14F-4D97-AF65-F5344CB8AC3E}">
        <p14:creationId xmlns:p14="http://schemas.microsoft.com/office/powerpoint/2010/main" val="1464961891"/>
      </p:ext>
    </p:extLst>
  </p:cSld>
  <p:clrMapOvr>
    <a:masterClrMapping/>
  </p:clrMapOvr>
  <p:transition xmlns:p14="http://schemas.microsoft.com/office/powerpoint/2010/mai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a:cs typeface="Arial"/>
              </a:rPr>
              <a:t>Anxiety Summary</a:t>
            </a:r>
            <a:endParaRPr lang="en-US" b="1" dirty="0">
              <a:solidFill>
                <a:srgbClr val="FF0000"/>
              </a:solidFill>
              <a:latin typeface="Arial"/>
              <a:cs typeface="Arial"/>
            </a:endParaRPr>
          </a:p>
        </p:txBody>
      </p:sp>
      <p:sp>
        <p:nvSpPr>
          <p:cNvPr id="3" name="Content Placeholder 2"/>
          <p:cNvSpPr>
            <a:spLocks noGrp="1"/>
          </p:cNvSpPr>
          <p:nvPr>
            <p:ph idx="1"/>
          </p:nvPr>
        </p:nvSpPr>
        <p:spPr/>
        <p:txBody>
          <a:bodyPr/>
          <a:lstStyle/>
          <a:p>
            <a:r>
              <a:rPr lang="en-US" sz="2800" b="1" dirty="0">
                <a:latin typeface="Arial"/>
                <a:cs typeface="Arial"/>
              </a:rPr>
              <a:t>Integrated care improves outcomes (</a:t>
            </a:r>
            <a:r>
              <a:rPr lang="en-US" sz="2800" b="1" dirty="0" smtClean="0">
                <a:latin typeface="Arial"/>
                <a:cs typeface="Arial"/>
              </a:rPr>
              <a:t>7 </a:t>
            </a:r>
            <a:r>
              <a:rPr lang="en-US" sz="2800" b="1" dirty="0">
                <a:latin typeface="Arial"/>
                <a:cs typeface="Arial"/>
              </a:rPr>
              <a:t>studies)</a:t>
            </a:r>
          </a:p>
          <a:p>
            <a:pPr lvl="1"/>
            <a:r>
              <a:rPr lang="en-US" b="1" dirty="0">
                <a:latin typeface="Arial"/>
                <a:cs typeface="Arial"/>
              </a:rPr>
              <a:t>SMD </a:t>
            </a:r>
            <a:r>
              <a:rPr lang="en-US" b="1" dirty="0" smtClean="0">
                <a:latin typeface="Arial"/>
                <a:cs typeface="Arial"/>
              </a:rPr>
              <a:t>0.33, </a:t>
            </a:r>
            <a:r>
              <a:rPr lang="en-US" b="1" dirty="0">
                <a:latin typeface="Arial"/>
                <a:cs typeface="Arial"/>
              </a:rPr>
              <a:t>95% CI </a:t>
            </a:r>
            <a:r>
              <a:rPr lang="en-US" b="1" dirty="0" smtClean="0">
                <a:latin typeface="Arial"/>
                <a:cs typeface="Arial"/>
              </a:rPr>
              <a:t>0.19-0.47</a:t>
            </a:r>
            <a:endParaRPr lang="en-US" b="1" dirty="0">
              <a:latin typeface="Arial"/>
              <a:cs typeface="Arial"/>
            </a:endParaRPr>
          </a:p>
          <a:p>
            <a:r>
              <a:rPr lang="en-US" sz="2800" b="1" dirty="0" smtClean="0">
                <a:latin typeface="Arial"/>
                <a:cs typeface="Arial"/>
              </a:rPr>
              <a:t>Moderate certainty of small net benefit</a:t>
            </a:r>
          </a:p>
          <a:p>
            <a:pPr lvl="1"/>
            <a:r>
              <a:rPr lang="en-US" b="1" dirty="0" smtClean="0">
                <a:latin typeface="Arial"/>
                <a:cs typeface="Arial"/>
              </a:rPr>
              <a:t>P&lt;0.001, consistent, fewer studies, wider Confidence Intervals</a:t>
            </a:r>
          </a:p>
          <a:p>
            <a:pPr lvl="1"/>
            <a:r>
              <a:rPr lang="en-US" b="1" dirty="0" smtClean="0">
                <a:latin typeface="Arial"/>
                <a:cs typeface="Arial"/>
              </a:rPr>
              <a:t>The effect size is small to moderate</a:t>
            </a:r>
            <a:endParaRPr lang="en-US" b="1" dirty="0">
              <a:latin typeface="Arial"/>
              <a:cs typeface="Arial"/>
            </a:endParaRPr>
          </a:p>
        </p:txBody>
      </p:sp>
    </p:spTree>
    <p:custDataLst>
      <p:tags r:id="rId1"/>
    </p:custDataLst>
    <p:extLst>
      <p:ext uri="{BB962C8B-B14F-4D97-AF65-F5344CB8AC3E}">
        <p14:creationId xmlns:p14="http://schemas.microsoft.com/office/powerpoint/2010/main" val="429794879"/>
      </p:ext>
    </p:extLst>
  </p:cSld>
  <p:clrMapOvr>
    <a:masterClrMapping/>
  </p:clrMapOvr>
  <p:transition xmlns:p14="http://schemas.microsoft.com/office/powerpoint/2010/mai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Arial"/>
                <a:cs typeface="Arial"/>
              </a:rPr>
              <a:t>Diabetes and Depression</a:t>
            </a:r>
            <a:endParaRPr lang="en-US" b="1" dirty="0">
              <a:solidFill>
                <a:srgbClr val="FF0000"/>
              </a:solidFill>
              <a:latin typeface="Arial"/>
              <a:cs typeface="Arial"/>
            </a:endParaRPr>
          </a:p>
        </p:txBody>
      </p:sp>
      <p:sp>
        <p:nvSpPr>
          <p:cNvPr id="3" name="Content Placeholder 2"/>
          <p:cNvSpPr>
            <a:spLocks noGrp="1"/>
          </p:cNvSpPr>
          <p:nvPr>
            <p:ph idx="1"/>
          </p:nvPr>
        </p:nvSpPr>
        <p:spPr/>
        <p:txBody>
          <a:bodyPr>
            <a:normAutofit fontScale="92500" lnSpcReduction="20000"/>
          </a:bodyPr>
          <a:lstStyle/>
          <a:p>
            <a:r>
              <a:rPr lang="en-US" b="1" dirty="0" smtClean="0">
                <a:latin typeface="Arial"/>
                <a:cs typeface="Arial"/>
              </a:rPr>
              <a:t>Seven randomized trials</a:t>
            </a:r>
          </a:p>
          <a:p>
            <a:r>
              <a:rPr lang="en-US" b="1" dirty="0" smtClean="0">
                <a:latin typeface="Arial"/>
                <a:cs typeface="Arial"/>
              </a:rPr>
              <a:t>Depression scores</a:t>
            </a:r>
          </a:p>
          <a:p>
            <a:pPr lvl="1"/>
            <a:r>
              <a:rPr lang="en-US" b="1" dirty="0" smtClean="0">
                <a:latin typeface="Arial"/>
                <a:cs typeface="Arial"/>
              </a:rPr>
              <a:t>SMD 0.32, 95% CI 0.11 to 0.53</a:t>
            </a:r>
          </a:p>
          <a:p>
            <a:r>
              <a:rPr lang="en-US" b="1" dirty="0" smtClean="0">
                <a:latin typeface="Arial"/>
                <a:cs typeface="Arial"/>
              </a:rPr>
              <a:t>Hemoglobin A1c decrease</a:t>
            </a:r>
          </a:p>
          <a:p>
            <a:pPr lvl="1"/>
            <a:r>
              <a:rPr lang="en-US" b="1" dirty="0" smtClean="0">
                <a:latin typeface="Arial"/>
                <a:cs typeface="Arial"/>
              </a:rPr>
              <a:t>0.33%, 95% CI 0.0% to 0.66%</a:t>
            </a:r>
          </a:p>
          <a:p>
            <a:r>
              <a:rPr lang="en-US" b="1" dirty="0" smtClean="0">
                <a:latin typeface="Arial"/>
                <a:cs typeface="Arial"/>
              </a:rPr>
              <a:t>Low certainty of a small net benefit among patients with both depression and diabetes because the A1c benefit is of borderline statistical and clinical significance</a:t>
            </a:r>
            <a:endParaRPr lang="en-US" b="1" dirty="0">
              <a:latin typeface="Arial"/>
              <a:cs typeface="Arial"/>
            </a:endParaRPr>
          </a:p>
        </p:txBody>
      </p:sp>
    </p:spTree>
    <p:custDataLst>
      <p:tags r:id="rId1"/>
    </p:custDataLst>
    <p:extLst>
      <p:ext uri="{BB962C8B-B14F-4D97-AF65-F5344CB8AC3E}">
        <p14:creationId xmlns:p14="http://schemas.microsoft.com/office/powerpoint/2010/main" val="736077738"/>
      </p:ext>
    </p:extLst>
  </p:cSld>
  <p:clrMapOvr>
    <a:masterClrMapping/>
  </p:clrMapOvr>
  <p:transition xmlns:p14="http://schemas.microsoft.com/office/powerpoint/2010/mai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Arial"/>
                <a:cs typeface="Arial"/>
              </a:rPr>
              <a:t>Other medical conditions</a:t>
            </a:r>
            <a:endParaRPr lang="en-US" b="1" dirty="0">
              <a:solidFill>
                <a:srgbClr val="FF0000"/>
              </a:solidFill>
              <a:latin typeface="Arial"/>
              <a:cs typeface="Arial"/>
            </a:endParaRPr>
          </a:p>
        </p:txBody>
      </p:sp>
      <p:sp>
        <p:nvSpPr>
          <p:cNvPr id="3" name="Content Placeholder 2"/>
          <p:cNvSpPr>
            <a:spLocks noGrp="1"/>
          </p:cNvSpPr>
          <p:nvPr>
            <p:ph idx="1"/>
          </p:nvPr>
        </p:nvSpPr>
        <p:spPr>
          <a:xfrm>
            <a:off x="457200" y="1600201"/>
            <a:ext cx="8229600" cy="4952999"/>
          </a:xfrm>
        </p:spPr>
        <p:txBody>
          <a:bodyPr>
            <a:normAutofit fontScale="92500" lnSpcReduction="20000"/>
          </a:bodyPr>
          <a:lstStyle/>
          <a:p>
            <a:r>
              <a:rPr lang="en-US" b="1" dirty="0" smtClean="0">
                <a:latin typeface="Arial"/>
                <a:cs typeface="Arial"/>
              </a:rPr>
              <a:t>Pain: Mixed results in primary studies (IMPACT, RESPECT)</a:t>
            </a:r>
          </a:p>
          <a:p>
            <a:pPr lvl="1"/>
            <a:r>
              <a:rPr lang="en-US" b="1" dirty="0" smtClean="0">
                <a:latin typeface="Arial"/>
                <a:cs typeface="Arial"/>
              </a:rPr>
              <a:t>CCM if depression and  chronic pain (n=250) Significant improvements in both (26% vs. 8%)</a:t>
            </a:r>
          </a:p>
          <a:p>
            <a:r>
              <a:rPr lang="en-US" b="1" dirty="0" smtClean="0">
                <a:latin typeface="Arial"/>
                <a:cs typeface="Arial"/>
              </a:rPr>
              <a:t>Heart disease: In specialty clinics or in studies with diabetes –– Insufficient evidence</a:t>
            </a:r>
          </a:p>
          <a:p>
            <a:r>
              <a:rPr lang="en-US" sz="2800" b="1" dirty="0" smtClean="0">
                <a:latin typeface="Arial"/>
                <a:cs typeface="Arial"/>
              </a:rPr>
              <a:t>Quality of Life with SF12 </a:t>
            </a:r>
            <a:r>
              <a:rPr lang="en-US" sz="2800" b="1" dirty="0">
                <a:latin typeface="Arial"/>
                <a:cs typeface="Arial"/>
              </a:rPr>
              <a:t>or SF36</a:t>
            </a:r>
          </a:p>
          <a:p>
            <a:pPr lvl="1"/>
            <a:r>
              <a:rPr lang="en-US" sz="2400" b="1" dirty="0">
                <a:latin typeface="Arial"/>
                <a:cs typeface="Arial"/>
              </a:rPr>
              <a:t>SMD 0.20 to 0.26 through 24 months (p&lt;0.001)</a:t>
            </a:r>
          </a:p>
          <a:p>
            <a:r>
              <a:rPr lang="en-US" sz="2800" b="1" dirty="0" smtClean="0">
                <a:latin typeface="Arial"/>
                <a:cs typeface="Arial"/>
              </a:rPr>
              <a:t>High </a:t>
            </a:r>
            <a:r>
              <a:rPr lang="en-US" sz="2800" b="1" dirty="0">
                <a:latin typeface="Arial"/>
                <a:cs typeface="Arial"/>
              </a:rPr>
              <a:t>certainty of a small benefit in mental health QOL</a:t>
            </a:r>
          </a:p>
          <a:p>
            <a:endParaRPr lang="en-US" dirty="0"/>
          </a:p>
        </p:txBody>
      </p:sp>
    </p:spTree>
    <p:extLst>
      <p:ext uri="{BB962C8B-B14F-4D97-AF65-F5344CB8AC3E}">
        <p14:creationId xmlns:p14="http://schemas.microsoft.com/office/powerpoint/2010/main" val="2932561772"/>
      </p:ext>
    </p:extLst>
  </p:cSld>
  <p:clrMapOvr>
    <a:masterClrMapping/>
  </p:clrMapOvr>
  <p:transition xmlns:p14="http://schemas.microsoft.com/office/powerpoint/2010/mai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a:cs typeface="Arial"/>
              </a:rPr>
              <a:t>Patient Satisfaction</a:t>
            </a:r>
            <a:endParaRPr lang="en-US" b="1" dirty="0">
              <a:solidFill>
                <a:srgbClr val="FF0000"/>
              </a:solidFill>
              <a:latin typeface="Arial"/>
              <a:cs typeface="Arial"/>
            </a:endParaRPr>
          </a:p>
        </p:txBody>
      </p:sp>
      <p:sp>
        <p:nvSpPr>
          <p:cNvPr id="3" name="Content Placeholder 2"/>
          <p:cNvSpPr>
            <a:spLocks noGrp="1"/>
          </p:cNvSpPr>
          <p:nvPr>
            <p:ph idx="1"/>
          </p:nvPr>
        </p:nvSpPr>
        <p:spPr/>
        <p:txBody>
          <a:bodyPr/>
          <a:lstStyle/>
          <a:p>
            <a:r>
              <a:rPr lang="en-US" sz="2800" b="1" dirty="0" smtClean="0">
                <a:latin typeface="Arial"/>
                <a:cs typeface="Arial"/>
              </a:rPr>
              <a:t>30/34 studies reported higher satisfaction with integrated care (22/34 with p&lt;0.05)</a:t>
            </a:r>
          </a:p>
          <a:p>
            <a:r>
              <a:rPr lang="en-US" sz="2800" b="1" dirty="0" smtClean="0">
                <a:latin typeface="Arial"/>
                <a:cs typeface="Arial"/>
              </a:rPr>
              <a:t>10 studies used a continuous measure</a:t>
            </a:r>
          </a:p>
          <a:p>
            <a:pPr lvl="1"/>
            <a:r>
              <a:rPr lang="en-US" sz="2400" b="1" dirty="0" smtClean="0">
                <a:latin typeface="Arial"/>
                <a:cs typeface="Arial"/>
              </a:rPr>
              <a:t>SMD 0.31, 95% CI 0.13 to 0.49, p&lt;0.001</a:t>
            </a:r>
          </a:p>
          <a:p>
            <a:r>
              <a:rPr lang="en-US" sz="2800" b="1" dirty="0" smtClean="0">
                <a:latin typeface="Arial"/>
                <a:cs typeface="Arial"/>
              </a:rPr>
              <a:t>Summary: High certainty of small to moderately greater satisfaction with integrated care because of the large number of studies, consistent findings, and low p-value, though the SMD was only 0.31</a:t>
            </a:r>
            <a:r>
              <a:rPr lang="en-US" sz="2800" dirty="0" smtClean="0"/>
              <a:t>.</a:t>
            </a:r>
            <a:endParaRPr lang="en-US" sz="2800" dirty="0"/>
          </a:p>
        </p:txBody>
      </p:sp>
    </p:spTree>
    <p:custDataLst>
      <p:tags r:id="rId1"/>
    </p:custDataLst>
    <p:extLst>
      <p:ext uri="{BB962C8B-B14F-4D97-AF65-F5344CB8AC3E}">
        <p14:creationId xmlns:p14="http://schemas.microsoft.com/office/powerpoint/2010/main" val="2549101603"/>
      </p:ext>
    </p:extLst>
  </p:cSld>
  <p:clrMapOvr>
    <a:masterClrMapping/>
  </p:clrMapOvr>
  <p:transition xmlns:p14="http://schemas.microsoft.com/office/powerpoint/2010/mai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a:cs typeface="Arial"/>
              </a:rPr>
              <a:t>Economic Analysis</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spcBef>
                <a:spcPts val="600"/>
              </a:spcBef>
            </a:pPr>
            <a:r>
              <a:rPr lang="en-US" sz="2400" b="1" dirty="0" smtClean="0">
                <a:latin typeface="Arial"/>
                <a:cs typeface="Arial"/>
              </a:rPr>
              <a:t>Care Value: Incremental </a:t>
            </a:r>
            <a:r>
              <a:rPr lang="en-US" sz="2400" b="1" dirty="0">
                <a:latin typeface="Arial"/>
                <a:cs typeface="Arial"/>
              </a:rPr>
              <a:t>clinical benefit over usual </a:t>
            </a:r>
            <a:r>
              <a:rPr lang="en-US" sz="2400" b="1" dirty="0" smtClean="0">
                <a:latin typeface="Arial"/>
                <a:cs typeface="Arial"/>
              </a:rPr>
              <a:t>care but at increased cost</a:t>
            </a:r>
          </a:p>
          <a:p>
            <a:pPr>
              <a:spcBef>
                <a:spcPts val="600"/>
              </a:spcBef>
            </a:pPr>
            <a:r>
              <a:rPr lang="en-US" sz="2400" b="1" dirty="0" smtClean="0">
                <a:latin typeface="Arial"/>
                <a:cs typeface="Arial"/>
              </a:rPr>
              <a:t>BHI interventions fall </a:t>
            </a:r>
            <a:r>
              <a:rPr lang="en-US" sz="2400" b="1" dirty="0">
                <a:latin typeface="Arial"/>
                <a:cs typeface="Arial"/>
              </a:rPr>
              <a:t>within generally-acceptable thresholds for cost-effectiveness </a:t>
            </a:r>
            <a:r>
              <a:rPr lang="en-US" sz="2400" b="1" dirty="0" smtClean="0">
                <a:latin typeface="Arial"/>
                <a:cs typeface="Arial"/>
              </a:rPr>
              <a:t>($15-80K per </a:t>
            </a:r>
            <a:r>
              <a:rPr lang="en-US" sz="2400" b="1" dirty="0">
                <a:latin typeface="Arial"/>
                <a:cs typeface="Arial"/>
              </a:rPr>
              <a:t>QALY gained vs. usual care)</a:t>
            </a:r>
          </a:p>
          <a:p>
            <a:pPr>
              <a:spcBef>
                <a:spcPts val="1200"/>
              </a:spcBef>
            </a:pPr>
            <a:r>
              <a:rPr lang="en-US" sz="2400" b="1" dirty="0" smtClean="0">
                <a:latin typeface="Arial"/>
                <a:cs typeface="Arial"/>
              </a:rPr>
              <a:t>Health </a:t>
            </a:r>
            <a:r>
              <a:rPr lang="en-US" sz="2400" b="1" dirty="0">
                <a:latin typeface="Arial"/>
                <a:cs typeface="Arial"/>
              </a:rPr>
              <a:t>System Value: </a:t>
            </a:r>
            <a:r>
              <a:rPr lang="en-US" sz="2400" b="1" dirty="0" smtClean="0">
                <a:latin typeface="Arial"/>
                <a:cs typeface="Arial"/>
              </a:rPr>
              <a:t>Economic </a:t>
            </a:r>
            <a:r>
              <a:rPr lang="en-US" sz="2400" b="1" dirty="0">
                <a:latin typeface="Arial"/>
                <a:cs typeface="Arial"/>
              </a:rPr>
              <a:t>studies have shown that BHI </a:t>
            </a:r>
            <a:r>
              <a:rPr lang="en-US" sz="2400" b="1" dirty="0" smtClean="0">
                <a:latin typeface="Arial"/>
                <a:cs typeface="Arial"/>
              </a:rPr>
              <a:t>interventions increase </a:t>
            </a:r>
            <a:r>
              <a:rPr lang="en-US" sz="2400" b="1" dirty="0">
                <a:latin typeface="Arial"/>
                <a:cs typeface="Arial"/>
              </a:rPr>
              <a:t>costs, at least in the short </a:t>
            </a:r>
            <a:r>
              <a:rPr lang="en-US" sz="2400" b="1" dirty="0" smtClean="0">
                <a:latin typeface="Arial"/>
                <a:cs typeface="Arial"/>
              </a:rPr>
              <a:t>term</a:t>
            </a:r>
          </a:p>
          <a:p>
            <a:pPr>
              <a:spcBef>
                <a:spcPts val="1200"/>
              </a:spcBef>
            </a:pPr>
            <a:r>
              <a:rPr lang="en-US" sz="2400" b="1" dirty="0" smtClean="0">
                <a:latin typeface="Arial"/>
                <a:cs typeface="Arial"/>
              </a:rPr>
              <a:t>Evidence on longer-term cost offsets limited to specific subpopulations and/or subject to methodologic concerns </a:t>
            </a:r>
            <a:endParaRPr lang="en-US" sz="2400" b="1" dirty="0">
              <a:latin typeface="Arial"/>
              <a:cs typeface="Arial"/>
            </a:endParaRPr>
          </a:p>
          <a:p>
            <a:pPr>
              <a:spcBef>
                <a:spcPts val="1200"/>
              </a:spcBef>
            </a:pPr>
            <a:r>
              <a:rPr lang="en-US" sz="2400" b="1" dirty="0" smtClean="0">
                <a:latin typeface="Arial"/>
                <a:cs typeface="Arial"/>
              </a:rPr>
              <a:t>Start-up and ongoing costs of BHI, while variable, likely to represent substantial increase in primary care PMPM but more modest change in total health-system costs</a:t>
            </a:r>
            <a:endParaRPr lang="en-US" sz="2400" b="1" dirty="0">
              <a:latin typeface="Arial"/>
              <a:cs typeface="Arial"/>
            </a:endParaRPr>
          </a:p>
          <a:p>
            <a:pPr>
              <a:spcBef>
                <a:spcPts val="600"/>
              </a:spcBef>
            </a:pPr>
            <a:endParaRPr lang="en-US" dirty="0" smtClean="0"/>
          </a:p>
          <a:p>
            <a:pPr marL="0" indent="0">
              <a:spcBef>
                <a:spcPts val="600"/>
              </a:spcBef>
              <a:buNone/>
            </a:pPr>
            <a:endParaRPr lang="en-US" dirty="0"/>
          </a:p>
        </p:txBody>
      </p:sp>
    </p:spTree>
    <p:custDataLst>
      <p:tags r:id="rId1"/>
    </p:custDataLst>
    <p:extLst>
      <p:ext uri="{BB962C8B-B14F-4D97-AF65-F5344CB8AC3E}">
        <p14:creationId xmlns:p14="http://schemas.microsoft.com/office/powerpoint/2010/main" val="303816405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5410200"/>
          </a:xfrm>
        </p:spPr>
        <p:txBody>
          <a:bodyPr/>
          <a:lstStyle/>
          <a:p>
            <a:pPr>
              <a:spcAft>
                <a:spcPts val="1800"/>
              </a:spcAft>
              <a:defRPr/>
            </a:pPr>
            <a:r>
              <a:rPr lang="en-US" sz="4400" dirty="0" smtClean="0">
                <a:solidFill>
                  <a:srgbClr val="EAEFEF"/>
                </a:solidFill>
              </a:rPr>
              <a:t>Causes of Death</a:t>
            </a:r>
            <a:br>
              <a:rPr lang="en-US" sz="4400" dirty="0" smtClean="0">
                <a:solidFill>
                  <a:srgbClr val="EAEFEF"/>
                </a:solidFill>
              </a:rPr>
            </a:br>
            <a:r>
              <a:rPr lang="en-US" sz="4400" dirty="0">
                <a:solidFill>
                  <a:srgbClr val="EAEFEF"/>
                </a:solidFill>
              </a:rPr>
              <a:t/>
            </a:r>
            <a:br>
              <a:rPr lang="en-US" sz="4400" dirty="0">
                <a:solidFill>
                  <a:srgbClr val="EAEFEF"/>
                </a:solidFill>
              </a:rPr>
            </a:br>
            <a:r>
              <a:rPr lang="en-US" sz="4400" dirty="0" smtClean="0">
                <a:solidFill>
                  <a:srgbClr val="EAEFEF"/>
                </a:solidFill>
              </a:rPr>
              <a:t>Cigarette Smoking</a:t>
            </a:r>
            <a:br>
              <a:rPr lang="en-US" sz="4400" dirty="0" smtClean="0">
                <a:solidFill>
                  <a:srgbClr val="EAEFEF"/>
                </a:solidFill>
              </a:rPr>
            </a:br>
            <a:r>
              <a:rPr lang="en-US" sz="4400" dirty="0" smtClean="0">
                <a:solidFill>
                  <a:srgbClr val="EAEFEF"/>
                </a:solidFill>
              </a:rPr>
              <a:t/>
            </a:r>
            <a:br>
              <a:rPr lang="en-US" sz="4400" dirty="0" smtClean="0">
                <a:solidFill>
                  <a:srgbClr val="EAEFEF"/>
                </a:solidFill>
              </a:rPr>
            </a:br>
            <a:r>
              <a:rPr lang="en-US" sz="4400" dirty="0" smtClean="0">
                <a:solidFill>
                  <a:srgbClr val="EAEFEF"/>
                </a:solidFill>
              </a:rPr>
              <a:t>Language Access</a:t>
            </a:r>
            <a:endParaRPr lang="en-US" sz="4400" dirty="0">
              <a:solidFill>
                <a:srgbClr val="EAEFEF"/>
              </a:solidFill>
            </a:endParaRPr>
          </a:p>
        </p:txBody>
      </p:sp>
      <p:sp>
        <p:nvSpPr>
          <p:cNvPr id="3" name="Content Placeholder 2"/>
          <p:cNvSpPr>
            <a:spLocks noGrp="1"/>
          </p:cNvSpPr>
          <p:nvPr>
            <p:ph idx="1"/>
          </p:nvPr>
        </p:nvSpPr>
        <p:spPr>
          <a:xfrm>
            <a:off x="685800" y="5867400"/>
            <a:ext cx="7772400" cy="228600"/>
          </a:xfrm>
        </p:spPr>
        <p:txBody>
          <a:bodyPr/>
          <a:lstStyle/>
          <a:p>
            <a:pPr>
              <a:defRPr/>
            </a:pPr>
            <a:endParaRPr lang="en-US" dirty="0"/>
          </a:p>
        </p:txBody>
      </p:sp>
    </p:spTree>
    <p:extLst>
      <p:ext uri="{BB962C8B-B14F-4D97-AF65-F5344CB8AC3E}">
        <p14:creationId xmlns:p14="http://schemas.microsoft.com/office/powerpoint/2010/main" val="3439230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pPr>
              <a:defRPr/>
            </a:pPr>
            <a:r>
              <a:rPr lang="en-US" sz="3200" dirty="0" smtClean="0">
                <a:solidFill>
                  <a:srgbClr val="FEFDFA"/>
                </a:solidFill>
                <a:latin typeface="Helvetica" charset="0"/>
                <a:cs typeface="+mj-cs"/>
              </a:rPr>
              <a:t>Causes of Death, Latinos and Whites, All Ages, Both Sexes, US 2010-13</a:t>
            </a:r>
            <a:endParaRPr lang="en-US" dirty="0" smtClean="0">
              <a:solidFill>
                <a:srgbClr val="FEFDFA"/>
              </a:solidFill>
              <a:cs typeface="+mj-cs"/>
            </a:endParaRPr>
          </a:p>
        </p:txBody>
      </p:sp>
      <p:sp>
        <p:nvSpPr>
          <p:cNvPr id="365571" name="Rectangle 3"/>
          <p:cNvSpPr>
            <a:spLocks noGrp="1" noChangeArrowheads="1"/>
          </p:cNvSpPr>
          <p:nvPr>
            <p:ph type="body" sz="half" idx="1"/>
          </p:nvPr>
        </p:nvSpPr>
        <p:spPr>
          <a:xfrm>
            <a:off x="685800" y="1981200"/>
            <a:ext cx="3810000" cy="4191000"/>
          </a:xfrm>
        </p:spPr>
        <p:txBody>
          <a:bodyPr/>
          <a:lstStyle/>
          <a:p>
            <a:pPr>
              <a:buFontTx/>
              <a:buNone/>
              <a:defRPr/>
            </a:pPr>
            <a:r>
              <a:rPr lang="en-US" u="sng" dirty="0" smtClean="0">
                <a:solidFill>
                  <a:srgbClr val="FEFDFA"/>
                </a:solidFill>
                <a:effectLst>
                  <a:outerShdw blurRad="38100" dist="38100" dir="2700000" algn="tl">
                    <a:srgbClr val="000000"/>
                  </a:outerShdw>
                </a:effectLst>
                <a:latin typeface="Helvetica" charset="0"/>
                <a:cs typeface="+mn-cs"/>
              </a:rPr>
              <a:t>Latinos		rate</a:t>
            </a:r>
          </a:p>
          <a:p>
            <a:pPr>
              <a:buFontTx/>
              <a:buNone/>
              <a:defRPr/>
            </a:pPr>
            <a:r>
              <a:rPr lang="en-US" dirty="0" smtClean="0">
                <a:effectLst>
                  <a:outerShdw blurRad="38100" dist="38100" dir="2700000" algn="tl">
                    <a:srgbClr val="000000"/>
                  </a:outerShdw>
                </a:effectLst>
                <a:latin typeface="Helvetica" charset="0"/>
                <a:cs typeface="+mn-cs"/>
              </a:rPr>
              <a:t>Heart Disease	59.4</a:t>
            </a:r>
          </a:p>
          <a:p>
            <a:pPr>
              <a:buFontTx/>
              <a:buNone/>
              <a:defRPr/>
            </a:pPr>
            <a:r>
              <a:rPr lang="en-US" dirty="0" smtClean="0">
                <a:solidFill>
                  <a:srgbClr val="FDFEFB"/>
                </a:solidFill>
                <a:effectLst>
                  <a:outerShdw blurRad="38100" dist="38100" dir="2700000" algn="tl">
                    <a:srgbClr val="000000"/>
                  </a:outerShdw>
                </a:effectLst>
                <a:latin typeface="Helvetica" charset="0"/>
                <a:cs typeface="+mn-cs"/>
              </a:rPr>
              <a:t>Cancer		61.6</a:t>
            </a:r>
          </a:p>
          <a:p>
            <a:pPr>
              <a:buFontTx/>
              <a:buNone/>
              <a:defRPr/>
            </a:pPr>
            <a:r>
              <a:rPr lang="en-US" dirty="0" smtClean="0">
                <a:effectLst>
                  <a:outerShdw blurRad="38100" dist="38100" dir="2700000" algn="tl">
                    <a:srgbClr val="000000"/>
                  </a:outerShdw>
                </a:effectLst>
                <a:latin typeface="Helvetica" charset="0"/>
                <a:cs typeface="+mn-cs"/>
              </a:rPr>
              <a:t>Stroke		14.4</a:t>
            </a:r>
          </a:p>
          <a:p>
            <a:pPr>
              <a:buFontTx/>
              <a:buNone/>
              <a:defRPr/>
            </a:pPr>
            <a:r>
              <a:rPr lang="en-US" dirty="0" smtClean="0">
                <a:effectLst>
                  <a:outerShdw blurRad="38100" dist="38100" dir="2700000" algn="tl">
                    <a:srgbClr val="000000"/>
                  </a:outerShdw>
                </a:effectLst>
                <a:latin typeface="Helvetica" charset="0"/>
                <a:cs typeface="+mn-cs"/>
              </a:rPr>
              <a:t>Diabetes		13.0</a:t>
            </a:r>
          </a:p>
          <a:p>
            <a:pPr>
              <a:buFontTx/>
              <a:buNone/>
              <a:defRPr/>
            </a:pPr>
            <a:r>
              <a:rPr lang="en-US" dirty="0" smtClean="0">
                <a:effectLst>
                  <a:outerShdw blurRad="38100" dist="38100" dir="2700000" algn="tl">
                    <a:srgbClr val="000000"/>
                  </a:outerShdw>
                </a:effectLst>
                <a:latin typeface="Helvetica" charset="0"/>
                <a:cs typeface="+mn-cs"/>
              </a:rPr>
              <a:t>Lung Disease	8.3</a:t>
            </a:r>
          </a:p>
          <a:p>
            <a:pPr>
              <a:buFontTx/>
              <a:buNone/>
              <a:defRPr/>
            </a:pPr>
            <a:r>
              <a:rPr lang="en-US" dirty="0" smtClean="0">
                <a:effectLst>
                  <a:outerShdw blurRad="38100" dist="38100" dir="2700000" algn="tl">
                    <a:srgbClr val="000000"/>
                  </a:outerShdw>
                </a:effectLst>
                <a:latin typeface="Helvetica" charset="0"/>
                <a:cs typeface="+mn-cs"/>
              </a:rPr>
              <a:t>Accidents		20.8</a:t>
            </a:r>
          </a:p>
          <a:p>
            <a:pPr>
              <a:buFontTx/>
              <a:buNone/>
              <a:defRPr/>
            </a:pPr>
            <a:r>
              <a:rPr lang="en-US" dirty="0" smtClean="0">
                <a:effectLst>
                  <a:outerShdw blurRad="38100" dist="38100" dir="2700000" algn="tl">
                    <a:srgbClr val="000000"/>
                  </a:outerShdw>
                </a:effectLst>
                <a:latin typeface="Helvetica" charset="0"/>
                <a:cs typeface="+mn-cs"/>
              </a:rPr>
              <a:t>Suicide		5.2</a:t>
            </a:r>
          </a:p>
        </p:txBody>
      </p:sp>
      <p:sp>
        <p:nvSpPr>
          <p:cNvPr id="365572" name="Rectangle 4"/>
          <p:cNvSpPr>
            <a:spLocks noGrp="1" noChangeArrowheads="1"/>
          </p:cNvSpPr>
          <p:nvPr>
            <p:ph type="body" sz="half" idx="2"/>
          </p:nvPr>
        </p:nvSpPr>
        <p:spPr/>
        <p:txBody>
          <a:bodyPr/>
          <a:lstStyle/>
          <a:p>
            <a:pPr>
              <a:buFontTx/>
              <a:buNone/>
              <a:defRPr/>
            </a:pPr>
            <a:r>
              <a:rPr lang="en-US" u="sng" dirty="0" smtClean="0">
                <a:solidFill>
                  <a:srgbClr val="FEFDFA"/>
                </a:solidFill>
                <a:effectLst>
                  <a:outerShdw blurRad="38100" dist="38100" dir="2700000" algn="tl">
                    <a:srgbClr val="000000"/>
                  </a:outerShdw>
                </a:effectLst>
                <a:latin typeface="Helvetica" charset="0"/>
                <a:cs typeface="+mn-cs"/>
              </a:rPr>
              <a:t>Whites		rate</a:t>
            </a:r>
          </a:p>
          <a:p>
            <a:pPr>
              <a:buFontTx/>
              <a:buNone/>
              <a:defRPr/>
            </a:pPr>
            <a:r>
              <a:rPr lang="en-US" dirty="0" smtClean="0">
                <a:effectLst>
                  <a:outerShdw blurRad="38100" dist="38100" dir="2700000" algn="tl">
                    <a:srgbClr val="000000"/>
                  </a:outerShdw>
                </a:effectLst>
                <a:latin typeface="Helvetica" charset="0"/>
                <a:cs typeface="+mn-cs"/>
              </a:rPr>
              <a:t>Heart Disease	209.6</a:t>
            </a:r>
          </a:p>
          <a:p>
            <a:pPr>
              <a:buFontTx/>
              <a:buNone/>
              <a:defRPr/>
            </a:pPr>
            <a:r>
              <a:rPr lang="en-US" dirty="0" smtClean="0">
                <a:solidFill>
                  <a:srgbClr val="FDFEFB"/>
                </a:solidFill>
                <a:effectLst>
                  <a:outerShdw blurRad="38100" dist="38100" dir="2700000" algn="tl">
                    <a:srgbClr val="000000"/>
                  </a:outerShdw>
                </a:effectLst>
                <a:latin typeface="Helvetica" charset="0"/>
                <a:cs typeface="+mn-cs"/>
              </a:rPr>
              <a:t>Cancer		199.8</a:t>
            </a:r>
          </a:p>
          <a:p>
            <a:pPr>
              <a:buFontTx/>
              <a:buNone/>
              <a:defRPr/>
            </a:pPr>
            <a:r>
              <a:rPr lang="en-US" dirty="0" smtClean="0">
                <a:effectLst>
                  <a:outerShdw blurRad="38100" dist="38100" dir="2700000" algn="tl">
                    <a:srgbClr val="000000"/>
                  </a:outerShdw>
                </a:effectLst>
                <a:latin typeface="Helvetica" charset="0"/>
                <a:cs typeface="+mn-cs"/>
              </a:rPr>
              <a:t>Stroke		43.3</a:t>
            </a:r>
          </a:p>
          <a:p>
            <a:pPr>
              <a:buFontTx/>
              <a:buNone/>
              <a:defRPr/>
            </a:pPr>
            <a:r>
              <a:rPr lang="en-US" dirty="0" smtClean="0">
                <a:effectLst>
                  <a:outerShdw blurRad="38100" dist="38100" dir="2700000" algn="tl">
                    <a:srgbClr val="000000"/>
                  </a:outerShdw>
                </a:effectLst>
                <a:latin typeface="Helvetica" charset="0"/>
                <a:cs typeface="+mn-cs"/>
              </a:rPr>
              <a:t>Diabetes		23.6</a:t>
            </a:r>
            <a:endParaRPr lang="en-US" dirty="0">
              <a:effectLst>
                <a:outerShdw blurRad="38100" dist="38100" dir="2700000" algn="tl">
                  <a:srgbClr val="000000"/>
                </a:outerShdw>
              </a:effectLst>
              <a:latin typeface="Helvetica" charset="0"/>
              <a:cs typeface="+mn-cs"/>
            </a:endParaRPr>
          </a:p>
          <a:p>
            <a:pPr>
              <a:buFontTx/>
              <a:buNone/>
              <a:defRPr/>
            </a:pPr>
            <a:r>
              <a:rPr lang="en-US" dirty="0" smtClean="0">
                <a:effectLst>
                  <a:outerShdw blurRad="38100" dist="38100" dir="2700000" algn="tl">
                    <a:srgbClr val="000000"/>
                  </a:outerShdw>
                </a:effectLst>
                <a:latin typeface="Helvetica" charset="0"/>
                <a:cs typeface="+mn-cs"/>
              </a:rPr>
              <a:t>Lung Disease	54.8</a:t>
            </a:r>
          </a:p>
          <a:p>
            <a:pPr>
              <a:buFontTx/>
              <a:buNone/>
              <a:defRPr/>
            </a:pPr>
            <a:r>
              <a:rPr lang="en-US" dirty="0" smtClean="0">
                <a:effectLst>
                  <a:outerShdw blurRad="38100" dist="38100" dir="2700000" algn="tl">
                    <a:srgbClr val="000000"/>
                  </a:outerShdw>
                </a:effectLst>
                <a:latin typeface="Helvetica" charset="0"/>
                <a:cs typeface="+mn-cs"/>
              </a:rPr>
              <a:t>Accidents		45.2</a:t>
            </a:r>
          </a:p>
          <a:p>
            <a:pPr>
              <a:buFontTx/>
              <a:buNone/>
              <a:defRPr/>
            </a:pPr>
            <a:r>
              <a:rPr lang="en-US" dirty="0" smtClean="0">
                <a:effectLst>
                  <a:outerShdw blurRad="38100" dist="38100" dir="2700000" algn="tl">
                    <a:srgbClr val="000000"/>
                  </a:outerShdw>
                </a:effectLst>
                <a:latin typeface="Helvetica" charset="0"/>
                <a:cs typeface="+mn-cs"/>
              </a:rPr>
              <a:t>Suicide 		14.9	</a:t>
            </a:r>
          </a:p>
        </p:txBody>
      </p:sp>
    </p:spTree>
    <p:extLst>
      <p:ext uri="{BB962C8B-B14F-4D97-AF65-F5344CB8AC3E}">
        <p14:creationId xmlns:p14="http://schemas.microsoft.com/office/powerpoint/2010/main" val="1325787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228600" y="609600"/>
            <a:ext cx="8534400" cy="1143000"/>
          </a:xfrm>
        </p:spPr>
        <p:txBody>
          <a:bodyPr/>
          <a:lstStyle/>
          <a:p>
            <a:pPr>
              <a:defRPr/>
            </a:pPr>
            <a:r>
              <a:rPr lang="en-US" sz="3600" dirty="0" smtClean="0">
                <a:solidFill>
                  <a:srgbClr val="FEFEFE"/>
                </a:solidFill>
                <a:latin typeface="Helvetica" charset="0"/>
                <a:cs typeface="+mj-cs"/>
              </a:rPr>
              <a:t>Cigarette Smoking in the U.S. – 2013</a:t>
            </a:r>
            <a:br>
              <a:rPr lang="en-US" sz="3600" dirty="0" smtClean="0">
                <a:solidFill>
                  <a:srgbClr val="FEFEFE"/>
                </a:solidFill>
                <a:latin typeface="Helvetica" charset="0"/>
                <a:cs typeface="+mj-cs"/>
              </a:rPr>
            </a:br>
            <a:r>
              <a:rPr lang="en-US" sz="3200" dirty="0" smtClean="0">
                <a:solidFill>
                  <a:srgbClr val="FEFEFE"/>
                </a:solidFill>
                <a:latin typeface="Helvetica" charset="0"/>
                <a:cs typeface="+mj-cs"/>
              </a:rPr>
              <a:t>National Health Interview Survey</a:t>
            </a:r>
            <a:endParaRPr lang="en-US" sz="3200" dirty="0" smtClean="0">
              <a:solidFill>
                <a:srgbClr val="FEFEFE"/>
              </a:solidFill>
              <a:cs typeface="+mj-cs"/>
            </a:endParaRPr>
          </a:p>
        </p:txBody>
      </p:sp>
      <p:graphicFrame>
        <p:nvGraphicFramePr>
          <p:cNvPr id="7170" name="Object 3"/>
          <p:cNvGraphicFramePr>
            <a:graphicFrameLocks noGrp="1" noChangeAspect="1"/>
          </p:cNvGraphicFramePr>
          <p:nvPr>
            <p:ph type="tbl" idx="1"/>
          </p:nvPr>
        </p:nvGraphicFramePr>
        <p:xfrm>
          <a:off x="1143000" y="1828800"/>
          <a:ext cx="6705600" cy="4572000"/>
        </p:xfrm>
        <a:graphic>
          <a:graphicData uri="http://schemas.openxmlformats.org/presentationml/2006/ole">
            <mc:AlternateContent xmlns:mc="http://schemas.openxmlformats.org/markup-compatibility/2006">
              <mc:Choice xmlns:v="urn:schemas-microsoft-com:vml" Requires="v">
                <p:oleObj spid="_x0000_s13329" name="Document" r:id="rId5" imgW="7924800" imgH="6934200" progId="Word.Document.8">
                  <p:embed/>
                </p:oleObj>
              </mc:Choice>
              <mc:Fallback>
                <p:oleObj name="Document" r:id="rId5" imgW="7924800" imgH="6934200" progId="Word.Documen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828800"/>
                        <a:ext cx="6705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3999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12700" y="152400"/>
            <a:ext cx="8915400" cy="1211263"/>
          </a:xfrm>
        </p:spPr>
        <p:txBody>
          <a:bodyPr lIns="90488" rIns="90488" anchor="b"/>
          <a:lstStyle/>
          <a:p>
            <a:pPr>
              <a:spcBef>
                <a:spcPct val="40000"/>
              </a:spcBef>
              <a:spcAft>
                <a:spcPct val="40000"/>
              </a:spcAft>
              <a:defRPr/>
            </a:pPr>
            <a:r>
              <a:rPr lang="en-US" sz="3200" b="1" dirty="0" smtClean="0">
                <a:solidFill>
                  <a:srgbClr val="FEFEFE"/>
                </a:solidFill>
                <a:effectLst>
                  <a:outerShdw blurRad="38100" dist="38100" dir="2700000" algn="tl">
                    <a:srgbClr val="000000"/>
                  </a:outerShdw>
                </a:effectLst>
                <a:latin typeface="Arial" charset="0"/>
                <a:cs typeface="+mj-cs"/>
              </a:rPr>
              <a:t>Latino Smoking Behavior: Subjective Culture</a:t>
            </a:r>
            <a:br>
              <a:rPr lang="en-US" sz="3200" b="1" dirty="0" smtClean="0">
                <a:solidFill>
                  <a:srgbClr val="FEFEFE"/>
                </a:solidFill>
                <a:effectLst>
                  <a:outerShdw blurRad="38100" dist="38100" dir="2700000" algn="tl">
                    <a:srgbClr val="000000"/>
                  </a:outerShdw>
                </a:effectLst>
                <a:latin typeface="Arial" charset="0"/>
                <a:cs typeface="+mj-cs"/>
              </a:rPr>
            </a:br>
            <a:r>
              <a:rPr lang="en-US" sz="3200" b="1" dirty="0" smtClean="0">
                <a:solidFill>
                  <a:srgbClr val="FEFEFE"/>
                </a:solidFill>
                <a:effectLst>
                  <a:outerShdw blurRad="38100" dist="38100" dir="2700000" algn="tl">
                    <a:srgbClr val="000000"/>
                  </a:outerShdw>
                </a:effectLst>
                <a:latin typeface="Arial" charset="0"/>
                <a:cs typeface="+mj-cs"/>
              </a:rPr>
              <a:t>Results from Convenient Sample Research</a:t>
            </a:r>
            <a:endParaRPr lang="en-US" dirty="0" smtClean="0">
              <a:solidFill>
                <a:srgbClr val="FEFEFE"/>
              </a:solidFill>
              <a:latin typeface="Helvetica" charset="0"/>
              <a:cs typeface="+mj-cs"/>
            </a:endParaRPr>
          </a:p>
        </p:txBody>
      </p:sp>
      <p:sp>
        <p:nvSpPr>
          <p:cNvPr id="165891" name="Text Box 3"/>
          <p:cNvSpPr txBox="1">
            <a:spLocks noChangeArrowheads="1"/>
          </p:cNvSpPr>
          <p:nvPr/>
        </p:nvSpPr>
        <p:spPr bwMode="auto">
          <a:xfrm>
            <a:off x="304800" y="1752600"/>
            <a:ext cx="853440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defRPr/>
            </a:pPr>
            <a:r>
              <a:rPr lang="en-US" sz="3200" b="1">
                <a:latin typeface="Arial" charset="0"/>
                <a:cs typeface="+mn-cs"/>
              </a:rPr>
              <a:t>• Less likely to smoke due to habitual cues</a:t>
            </a:r>
          </a:p>
          <a:p>
            <a:pPr>
              <a:lnSpc>
                <a:spcPct val="120000"/>
              </a:lnSpc>
              <a:buFontTx/>
              <a:buChar char="•"/>
              <a:defRPr/>
            </a:pPr>
            <a:r>
              <a:rPr lang="en-US" sz="3200" b="1">
                <a:latin typeface="Arial" charset="0"/>
                <a:cs typeface="+mn-cs"/>
              </a:rPr>
              <a:t> As likely to smoke due to emotional cues</a:t>
            </a:r>
          </a:p>
          <a:p>
            <a:pPr>
              <a:lnSpc>
                <a:spcPct val="120000"/>
              </a:lnSpc>
              <a:buFontTx/>
              <a:buChar char="•"/>
              <a:defRPr/>
            </a:pPr>
            <a:r>
              <a:rPr lang="en-US" sz="3200" b="1">
                <a:latin typeface="Arial" charset="0"/>
                <a:cs typeface="+mn-cs"/>
              </a:rPr>
              <a:t> More likely to want to quit because of: –cigarette smoke effects on others, especially family</a:t>
            </a:r>
          </a:p>
          <a:p>
            <a:pPr>
              <a:lnSpc>
                <a:spcPct val="120000"/>
              </a:lnSpc>
              <a:defRPr/>
            </a:pPr>
            <a:r>
              <a:rPr lang="en-US" sz="3200" b="1">
                <a:latin typeface="Arial" charset="0"/>
                <a:cs typeface="+mn-cs"/>
              </a:rPr>
              <a:t>–smoking affects interpersonal relations</a:t>
            </a:r>
          </a:p>
          <a:p>
            <a:pPr>
              <a:lnSpc>
                <a:spcPct val="120000"/>
              </a:lnSpc>
              <a:defRPr/>
            </a:pPr>
            <a:r>
              <a:rPr lang="en-US" sz="3200" b="1">
                <a:latin typeface="Arial" charset="0"/>
                <a:cs typeface="+mn-cs"/>
              </a:rPr>
              <a:t>–smoking effects on own health</a:t>
            </a:r>
            <a:endParaRPr lang="en-US" sz="2000" b="1">
              <a:latin typeface="Arial" charset="0"/>
              <a:cs typeface="+mn-cs"/>
            </a:endParaRPr>
          </a:p>
        </p:txBody>
      </p:sp>
    </p:spTree>
    <p:extLst>
      <p:ext uri="{BB962C8B-B14F-4D97-AF65-F5344CB8AC3E}">
        <p14:creationId xmlns:p14="http://schemas.microsoft.com/office/powerpoint/2010/main" val="1054453207"/>
      </p:ext>
    </p:extLst>
  </p:cSld>
  <p:clrMapOvr>
    <a:masterClrMapping/>
  </p:clrMapOvr>
  <p:transition xmlns:p14="http://schemas.microsoft.com/office/powerpoint/2010/mai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atin typeface="Adobe Caslon Pro" charset="0"/>
                <a:ea typeface="ＭＳ Ｐゴシック" charset="0"/>
              </a:rPr>
              <a:t>UCSF Update:</a:t>
            </a:r>
            <a:br>
              <a:rPr lang="en-US">
                <a:latin typeface="Adobe Caslon Pro" charset="0"/>
                <a:ea typeface="ＭＳ Ｐゴシック" charset="0"/>
              </a:rPr>
            </a:br>
            <a:r>
              <a:rPr lang="en-US" sz="3200">
                <a:latin typeface="Adobe Caslon Pro" charset="0"/>
                <a:ea typeface="ＭＳ Ｐゴシック" charset="0"/>
              </a:rPr>
              <a:t>Clinical Champions &amp; APeX</a:t>
            </a:r>
          </a:p>
        </p:txBody>
      </p:sp>
      <p:pic>
        <p:nvPicPr>
          <p:cNvPr id="3075" name="Picture 3" descr="Sujatha.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8463" y="1752600"/>
            <a:ext cx="12700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Jyothi.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25975" y="1795463"/>
            <a:ext cx="1246188"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descr="Elise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5488" y="1779588"/>
            <a:ext cx="99695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descr="Mai.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14700" y="1765300"/>
            <a:ext cx="911225"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8" descr="http://www.ucsfhealth.org/images/doctors/13005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37288" y="1800225"/>
            <a:ext cx="884237"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nvGraphicFramePr>
        <p:xfrm>
          <a:off x="679450" y="3363913"/>
          <a:ext cx="7716837" cy="2857500"/>
        </p:xfrm>
        <a:graphic>
          <a:graphicData uri="http://schemas.openxmlformats.org/drawingml/2006/table">
            <a:tbl>
              <a:tblPr firstRow="1" bandRow="1">
                <a:tableStyleId>{5A111915-BE36-4E01-A7E5-04B1672EAD32}</a:tableStyleId>
              </a:tblPr>
              <a:tblGrid>
                <a:gridCol w="2572279"/>
                <a:gridCol w="2572279"/>
                <a:gridCol w="2572279"/>
              </a:tblGrid>
              <a:tr h="723039">
                <a:tc>
                  <a:txBody>
                    <a:bodyPr/>
                    <a:lstStyle/>
                    <a:p>
                      <a:pPr algn="ctr"/>
                      <a:r>
                        <a:rPr lang="en-US" sz="1800" dirty="0" smtClean="0"/>
                        <a:t>E-referral</a:t>
                      </a:r>
                      <a:r>
                        <a:rPr lang="en-US" sz="1800" baseline="0" dirty="0" smtClean="0"/>
                        <a:t> to Helpline* (inpatient/outpatient)</a:t>
                      </a:r>
                      <a:endParaRPr lang="en-US" sz="1800" dirty="0"/>
                    </a:p>
                  </a:txBody>
                  <a:tcPr marL="91438" marR="91438"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t>Inpatient</a:t>
                      </a:r>
                      <a:r>
                        <a:rPr lang="en-US" sz="1800" baseline="0" dirty="0" smtClean="0"/>
                        <a:t> </a:t>
                      </a:r>
                    </a:p>
                    <a:p>
                      <a:pPr algn="ctr"/>
                      <a:r>
                        <a:rPr lang="en-US" sz="1800" baseline="0" dirty="0" smtClean="0"/>
                        <a:t>Tobacco Order Set</a:t>
                      </a:r>
                      <a:endParaRPr lang="en-US" sz="1800" dirty="0"/>
                    </a:p>
                  </a:txBody>
                  <a:tcPr marL="91438" marR="91438"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t>Outpatient </a:t>
                      </a:r>
                    </a:p>
                    <a:p>
                      <a:pPr algn="ctr"/>
                      <a:r>
                        <a:rPr lang="en-US" sz="1800" dirty="0" smtClean="0"/>
                        <a:t>Tobacco </a:t>
                      </a:r>
                      <a:r>
                        <a:rPr lang="en-US" sz="1800" baseline="0" dirty="0" smtClean="0"/>
                        <a:t> </a:t>
                      </a:r>
                      <a:r>
                        <a:rPr lang="en-US" sz="1800" baseline="0" dirty="0" err="1" smtClean="0"/>
                        <a:t>Smartset</a:t>
                      </a:r>
                      <a:endParaRPr lang="en-US" sz="1800" dirty="0"/>
                    </a:p>
                  </a:txBody>
                  <a:tcPr marL="91438" marR="91438"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34461">
                <a:tc>
                  <a:txBody>
                    <a:bodyPr/>
                    <a:lstStyle/>
                    <a:p>
                      <a:endParaRPr lang="en-US" sz="1800" dirty="0" smtClean="0">
                        <a:solidFill>
                          <a:schemeClr val="accent5"/>
                        </a:solidFill>
                      </a:endParaRPr>
                    </a:p>
                    <a:p>
                      <a:r>
                        <a:rPr lang="en-US" sz="1800" baseline="0" dirty="0" smtClean="0"/>
                        <a:t>Helpline calls patient in 1-2 days.  Sends results message to provider.  (Live Fall 2014.)</a:t>
                      </a:r>
                    </a:p>
                    <a:p>
                      <a:endParaRPr lang="en-US" sz="1800" baseline="0" dirty="0" smtClean="0"/>
                    </a:p>
                    <a:p>
                      <a:r>
                        <a:rPr lang="en-US" sz="1300" i="1" baseline="0" dirty="0" smtClean="0"/>
                        <a:t>* Referral to UCSF Fontana outpatient counseling already built</a:t>
                      </a:r>
                      <a:endParaRPr lang="en-US" sz="1300" i="1" dirty="0"/>
                    </a:p>
                  </a:txBody>
                  <a:tcPr marL="91438" marR="91438"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smtClean="0"/>
                    </a:p>
                    <a:p>
                      <a:r>
                        <a:rPr lang="en-US" sz="1800" dirty="0" smtClean="0"/>
                        <a:t>Activated</a:t>
                      </a:r>
                      <a:r>
                        <a:rPr lang="en-US" sz="1800" baseline="0" dirty="0" smtClean="0"/>
                        <a:t> by RN &amp; RT.</a:t>
                      </a:r>
                    </a:p>
                    <a:p>
                      <a:r>
                        <a:rPr lang="en-US" sz="1800" dirty="0" smtClean="0"/>
                        <a:t>Revisions include:</a:t>
                      </a:r>
                    </a:p>
                    <a:p>
                      <a:r>
                        <a:rPr lang="en-US" sz="1800" baseline="0" dirty="0" smtClean="0"/>
                        <a:t>1) E-referral</a:t>
                      </a:r>
                    </a:p>
                    <a:p>
                      <a:r>
                        <a:rPr lang="en-US" sz="1800" baseline="0" dirty="0" smtClean="0"/>
                        <a:t>2) Assistance to smokers not interested to quit</a:t>
                      </a:r>
                      <a:endParaRPr lang="en-US" sz="1800" dirty="0"/>
                    </a:p>
                  </a:txBody>
                  <a:tcPr marL="91438" marR="91438"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smtClean="0"/>
                    </a:p>
                    <a:p>
                      <a:r>
                        <a:rPr lang="en-US" sz="1800" baseline="0" dirty="0" smtClean="0"/>
                        <a:t>Coming in 2015.</a:t>
                      </a:r>
                      <a:endParaRPr lang="en-US" sz="1800" dirty="0" smtClean="0"/>
                    </a:p>
                    <a:p>
                      <a:endParaRPr lang="en-US" sz="1800" dirty="0" smtClean="0"/>
                    </a:p>
                    <a:p>
                      <a:r>
                        <a:rPr lang="en-US" sz="1800" dirty="0" smtClean="0"/>
                        <a:t>Gen Med piloting LVN counseling after visit.</a:t>
                      </a:r>
                      <a:endParaRPr lang="en-US" sz="1800" baseline="0" dirty="0" smtClean="0"/>
                    </a:p>
                  </a:txBody>
                  <a:tcPr marL="91438" marR="91438"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3094"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43788" y="1800225"/>
            <a:ext cx="1038225" cy="124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059419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idx="4294967295"/>
          </p:nvPr>
        </p:nvSpPr>
        <p:spPr>
          <a:xfrm>
            <a:off x="1639888" y="481013"/>
            <a:ext cx="7340600" cy="928687"/>
          </a:xfrm>
        </p:spPr>
        <p:txBody>
          <a:bodyPr/>
          <a:lstStyle/>
          <a:p>
            <a:pPr algn="ctr" eaLnBrk="1" hangingPunct="1"/>
            <a:r>
              <a:rPr lang="en-US">
                <a:latin typeface="Arial" charset="0"/>
                <a:ea typeface="ＭＳ Ｐゴシック" charset="0"/>
                <a:cs typeface="ＭＳ Ｐゴシック" charset="0"/>
              </a:rPr>
              <a:t>Limited English Proficiency and Health Outcomes</a:t>
            </a:r>
          </a:p>
        </p:txBody>
      </p:sp>
      <p:sp>
        <p:nvSpPr>
          <p:cNvPr id="16386" name="Rectangle 3"/>
          <p:cNvSpPr>
            <a:spLocks noGrp="1" noChangeArrowheads="1"/>
          </p:cNvSpPr>
          <p:nvPr>
            <p:ph type="body" sz="half" idx="4294967295"/>
          </p:nvPr>
        </p:nvSpPr>
        <p:spPr>
          <a:xfrm>
            <a:off x="1773238" y="1630363"/>
            <a:ext cx="7011987" cy="4762500"/>
          </a:xfrm>
        </p:spPr>
        <p:txBody>
          <a:bodyPr/>
          <a:lstStyle/>
          <a:p>
            <a:r>
              <a:rPr lang="en-US" sz="2800" dirty="0">
                <a:latin typeface="Arial" charset="0"/>
                <a:ea typeface="ＭＳ Ｐゴシック" charset="0"/>
                <a:cs typeface="ＭＳ Ｐゴシック" charset="0"/>
              </a:rPr>
              <a:t>LEP status is associated with less health information given to patient, harder access to care, longer waits</a:t>
            </a:r>
          </a:p>
          <a:p>
            <a:r>
              <a:rPr lang="en-US" sz="2800" dirty="0">
                <a:latin typeface="Arial" charset="0"/>
                <a:ea typeface="ＭＳ Ｐゴシック" charset="0"/>
                <a:cs typeface="ＭＳ Ｐゴシック" charset="0"/>
              </a:rPr>
              <a:t>Effect on clinical outcomes varies</a:t>
            </a:r>
          </a:p>
          <a:p>
            <a:pPr eaLnBrk="1" hangingPunct="1"/>
            <a:r>
              <a:rPr lang="en-US" sz="2800" dirty="0">
                <a:latin typeface="Arial" charset="0"/>
                <a:ea typeface="ＭＳ Ｐゴシック" charset="0"/>
                <a:cs typeface="ＭＳ Ｐゴシック" charset="0"/>
              </a:rPr>
              <a:t>Shortage of clinicians who speak other languages: Language discordance is common</a:t>
            </a:r>
          </a:p>
          <a:p>
            <a:pPr eaLnBrk="1" hangingPunct="1"/>
            <a:r>
              <a:rPr lang="en-US" sz="2800" dirty="0">
                <a:latin typeface="Arial" charset="0"/>
                <a:ea typeface="ＭＳ Ｐゴシック" charset="0"/>
                <a:cs typeface="ＭＳ Ｐゴシック" charset="0"/>
              </a:rPr>
              <a:t>Interpreters are often not available and infrequently </a:t>
            </a:r>
            <a:r>
              <a:rPr lang="en-US" sz="2800" dirty="0" smtClean="0">
                <a:latin typeface="Arial" charset="0"/>
                <a:ea typeface="ＭＳ Ｐゴシック" charset="0"/>
                <a:cs typeface="ＭＳ Ｐゴシック" charset="0"/>
              </a:rPr>
              <a:t>used</a:t>
            </a:r>
          </a:p>
          <a:p>
            <a:pPr eaLnBrk="1" hangingPunct="1"/>
            <a:r>
              <a:rPr lang="en-US" sz="2800" dirty="0" smtClean="0">
                <a:latin typeface="Arial" charset="0"/>
                <a:ea typeface="ＭＳ Ｐゴシック" charset="0"/>
                <a:cs typeface="ＭＳ Ｐゴシック" charset="0"/>
              </a:rPr>
              <a:t>15.5 million LEP Latinos in 2010</a:t>
            </a:r>
            <a:endParaRPr lang="en-US" sz="2800" dirty="0">
              <a:latin typeface="Arial" charset="0"/>
              <a:ea typeface="ＭＳ Ｐゴシック" charset="0"/>
              <a:cs typeface="ＭＳ Ｐゴシック" charset="0"/>
            </a:endParaRPr>
          </a:p>
          <a:p>
            <a:pPr lvl="1" algn="r" eaLnBrk="1" hangingPunct="1">
              <a:lnSpc>
                <a:spcPct val="90000"/>
              </a:lnSpc>
              <a:buSzPct val="150000"/>
              <a:buFontTx/>
              <a:buNone/>
            </a:pPr>
            <a:endParaRPr lang="en-US" sz="1600" b="1" dirty="0">
              <a:latin typeface="Arial" charset="0"/>
              <a:ea typeface="ＭＳ Ｐゴシック" charset="0"/>
            </a:endParaRPr>
          </a:p>
        </p:txBody>
      </p:sp>
    </p:spTree>
    <p:extLst>
      <p:ext uri="{BB962C8B-B14F-4D97-AF65-F5344CB8AC3E}">
        <p14:creationId xmlns:p14="http://schemas.microsoft.com/office/powerpoint/2010/main" val="101352639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xfrm>
            <a:off x="685800" y="228600"/>
            <a:ext cx="7772400" cy="1143000"/>
          </a:xfrm>
        </p:spPr>
        <p:txBody>
          <a:bodyPr/>
          <a:lstStyle/>
          <a:p>
            <a:pPr>
              <a:defRPr/>
            </a:pPr>
            <a:r>
              <a:rPr lang="en-US" sz="3200" dirty="0" smtClean="0">
                <a:solidFill>
                  <a:srgbClr val="FEFDFA"/>
                </a:solidFill>
                <a:latin typeface="Helvetica" charset="0"/>
                <a:cs typeface="+mj-cs"/>
              </a:rPr>
              <a:t>Latinos have poorer quality of care &amp; worse access to care than Whites</a:t>
            </a:r>
            <a:endParaRPr lang="en-US" dirty="0" smtClean="0">
              <a:solidFill>
                <a:srgbClr val="FEFDFA"/>
              </a:solidFill>
              <a:cs typeface="+mj-cs"/>
            </a:endParaRPr>
          </a:p>
        </p:txBody>
      </p:sp>
      <p:sp>
        <p:nvSpPr>
          <p:cNvPr id="336900" name="Rectangle 4"/>
          <p:cNvSpPr>
            <a:spLocks noGrp="1" noChangeArrowheads="1"/>
          </p:cNvSpPr>
          <p:nvPr>
            <p:ph type="body" sz="half" idx="2"/>
          </p:nvPr>
        </p:nvSpPr>
        <p:spPr>
          <a:xfrm>
            <a:off x="4643438" y="1981200"/>
            <a:ext cx="3814762" cy="4114800"/>
          </a:xfrm>
        </p:spPr>
        <p:txBody>
          <a:bodyPr/>
          <a:lstStyle/>
          <a:p>
            <a:pPr algn="ctr">
              <a:lnSpc>
                <a:spcPts val="1700"/>
              </a:lnSpc>
              <a:spcBef>
                <a:spcPts val="100"/>
              </a:spcBef>
              <a:spcAft>
                <a:spcPts val="100"/>
              </a:spcAft>
              <a:buFontTx/>
              <a:buNone/>
              <a:defRPr/>
            </a:pPr>
            <a:endParaRPr lang="en-US" smtClean="0">
              <a:cs typeface="+mn-cs"/>
            </a:endParaRPr>
          </a:p>
          <a:p>
            <a:pPr algn="ctr">
              <a:lnSpc>
                <a:spcPts val="1700"/>
              </a:lnSpc>
              <a:spcBef>
                <a:spcPts val="100"/>
              </a:spcBef>
              <a:spcAft>
                <a:spcPts val="100"/>
              </a:spcAft>
              <a:buFontTx/>
              <a:buNone/>
              <a:defRPr/>
            </a:pPr>
            <a:endParaRPr lang="en-US" smtClean="0">
              <a:cs typeface="+mn-cs"/>
            </a:endParaRPr>
          </a:p>
        </p:txBody>
      </p:sp>
      <p:pic>
        <p:nvPicPr>
          <p:cNvPr id="28675" name="Picture 5" descr="Stacked column chart shows Hispanics compared with non-Hispanic Whites on measures of quality and access. Quality (38 CRM): Worse, 23; Same, 11; Better, 4. Access (8 CRM): Worse, 7; Same, 0; Better,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35591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6" descr="Stacked column chart shows change in Hispanic-non-Hispanic White disparities over time. Quality (35 CRM): Worsening greater than 5%, 1; Worsening 1-5%, 10; Same, 10; Improving 1-5%, 9; Improving greater than 5%, 5. Access (6 CRM): Worsening greater than 5%, 1; Worsening 1-5%, 2; Same, 1; Improving 1-5%, 0; Improving greater than 5%,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371600"/>
            <a:ext cx="40544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54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04800"/>
            <a:ext cx="7772400" cy="1143000"/>
          </a:xfrm>
        </p:spPr>
        <p:txBody>
          <a:bodyPr/>
          <a:lstStyle/>
          <a:p>
            <a:pPr>
              <a:defRPr/>
            </a:pPr>
            <a:r>
              <a:rPr lang="en-US" sz="3600" dirty="0" smtClean="0">
                <a:solidFill>
                  <a:srgbClr val="FFFFFF"/>
                </a:solidFill>
                <a:latin typeface="Helvetica" charset="0"/>
              </a:rPr>
              <a:t>Language Access Recommendations</a:t>
            </a:r>
            <a:endParaRPr lang="en-US" sz="3600" dirty="0">
              <a:latin typeface="Times" charset="0"/>
            </a:endParaRPr>
          </a:p>
        </p:txBody>
      </p:sp>
      <p:sp>
        <p:nvSpPr>
          <p:cNvPr id="13315" name="Rectangle 3"/>
          <p:cNvSpPr>
            <a:spLocks noGrp="1" noChangeArrowheads="1"/>
          </p:cNvSpPr>
          <p:nvPr>
            <p:ph type="body" idx="1"/>
          </p:nvPr>
        </p:nvSpPr>
        <p:spPr>
          <a:xfrm>
            <a:off x="685800" y="1524000"/>
            <a:ext cx="7772400" cy="4572000"/>
          </a:xfrm>
        </p:spPr>
        <p:txBody>
          <a:bodyPr/>
          <a:lstStyle/>
          <a:p>
            <a:pPr>
              <a:spcAft>
                <a:spcPts val="1200"/>
              </a:spcAft>
              <a:defRPr/>
            </a:pPr>
            <a:r>
              <a:rPr lang="en-US" dirty="0">
                <a:latin typeface="Helvetica" charset="0"/>
              </a:rPr>
              <a:t>Standard two questions to assess LEP status on all patients</a:t>
            </a:r>
          </a:p>
          <a:p>
            <a:pPr>
              <a:spcAft>
                <a:spcPts val="1200"/>
              </a:spcAft>
              <a:defRPr/>
            </a:pPr>
            <a:r>
              <a:rPr lang="en-US" dirty="0">
                <a:solidFill>
                  <a:srgbClr val="FEFDFA"/>
                </a:solidFill>
                <a:latin typeface="Helvetica" charset="0"/>
              </a:rPr>
              <a:t>Language concordance is </a:t>
            </a:r>
            <a:r>
              <a:rPr lang="en-US" dirty="0" smtClean="0">
                <a:solidFill>
                  <a:srgbClr val="FEFDFA"/>
                </a:solidFill>
                <a:latin typeface="Helvetica" charset="0"/>
              </a:rPr>
              <a:t>optimal</a:t>
            </a:r>
          </a:p>
          <a:p>
            <a:pPr>
              <a:spcAft>
                <a:spcPts val="1200"/>
              </a:spcAft>
              <a:defRPr/>
            </a:pPr>
            <a:r>
              <a:rPr lang="en-US" dirty="0">
                <a:solidFill>
                  <a:srgbClr val="FEFDFA"/>
                </a:solidFill>
                <a:latin typeface="Helvetica" charset="0"/>
              </a:rPr>
              <a:t>C</a:t>
            </a:r>
            <a:r>
              <a:rPr lang="en-US" dirty="0" smtClean="0">
                <a:solidFill>
                  <a:srgbClr val="FEFDFA"/>
                </a:solidFill>
                <a:latin typeface="Helvetica" charset="0"/>
              </a:rPr>
              <a:t>ertify </a:t>
            </a:r>
            <a:r>
              <a:rPr lang="en-US" dirty="0">
                <a:solidFill>
                  <a:srgbClr val="FEFDFA"/>
                </a:solidFill>
                <a:latin typeface="Helvetica" charset="0"/>
              </a:rPr>
              <a:t>clinicians </a:t>
            </a:r>
            <a:r>
              <a:rPr lang="en-US" dirty="0" smtClean="0">
                <a:solidFill>
                  <a:srgbClr val="FEFDFA"/>
                </a:solidFill>
                <a:latin typeface="Helvetica" charset="0"/>
              </a:rPr>
              <a:t>and </a:t>
            </a:r>
            <a:r>
              <a:rPr lang="en-US" dirty="0">
                <a:solidFill>
                  <a:srgbClr val="FEFDFA"/>
                </a:solidFill>
                <a:latin typeface="Helvetica" charset="0"/>
              </a:rPr>
              <a:t>give </a:t>
            </a:r>
            <a:r>
              <a:rPr lang="en-US" dirty="0" smtClean="0">
                <a:solidFill>
                  <a:srgbClr val="FEFDFA"/>
                </a:solidFill>
                <a:latin typeface="Helvetica" charset="0"/>
              </a:rPr>
              <a:t>credit</a:t>
            </a:r>
          </a:p>
          <a:p>
            <a:pPr>
              <a:spcAft>
                <a:spcPts val="1200"/>
              </a:spcAft>
              <a:defRPr/>
            </a:pPr>
            <a:r>
              <a:rPr lang="en-US" dirty="0" smtClean="0">
                <a:solidFill>
                  <a:srgbClr val="FEFDFA"/>
                </a:solidFill>
                <a:latin typeface="Helvetica" charset="0"/>
              </a:rPr>
              <a:t>Train more diverse clinicians</a:t>
            </a:r>
            <a:endParaRPr lang="en-US" dirty="0">
              <a:solidFill>
                <a:srgbClr val="FEFDFA"/>
              </a:solidFill>
              <a:latin typeface="Helvetica" charset="0"/>
            </a:endParaRPr>
          </a:p>
          <a:p>
            <a:pPr>
              <a:spcAft>
                <a:spcPts val="1200"/>
              </a:spcAft>
              <a:defRPr/>
            </a:pPr>
            <a:r>
              <a:rPr lang="en-US" dirty="0">
                <a:latin typeface="Helvetica" charset="0"/>
              </a:rPr>
              <a:t>Professional interpretation </a:t>
            </a:r>
            <a:r>
              <a:rPr lang="en-US" dirty="0" smtClean="0">
                <a:latin typeface="Helvetica" charset="0"/>
              </a:rPr>
              <a:t>must be the standard – </a:t>
            </a:r>
            <a:r>
              <a:rPr lang="en-US" dirty="0">
                <a:latin typeface="Helvetica" charset="0"/>
              </a:rPr>
              <a:t>need more </a:t>
            </a:r>
            <a:r>
              <a:rPr lang="en-US" dirty="0" smtClean="0">
                <a:latin typeface="Helvetica" charset="0"/>
              </a:rPr>
              <a:t>time</a:t>
            </a:r>
          </a:p>
        </p:txBody>
      </p:sp>
    </p:spTree>
    <p:extLst>
      <p:ext uri="{BB962C8B-B14F-4D97-AF65-F5344CB8AC3E}">
        <p14:creationId xmlns:p14="http://schemas.microsoft.com/office/powerpoint/2010/main" val="878795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04800"/>
            <a:ext cx="7772400" cy="1143000"/>
          </a:xfrm>
        </p:spPr>
        <p:txBody>
          <a:bodyPr/>
          <a:lstStyle/>
          <a:p>
            <a:pPr>
              <a:defRPr/>
            </a:pPr>
            <a:r>
              <a:rPr lang="en-US" sz="3600" dirty="0" smtClean="0">
                <a:solidFill>
                  <a:srgbClr val="FFFFFF"/>
                </a:solidFill>
                <a:latin typeface="Helvetica" charset="0"/>
              </a:rPr>
              <a:t>Final Points</a:t>
            </a:r>
            <a:endParaRPr lang="en-US" sz="3600" dirty="0">
              <a:latin typeface="Times" charset="0"/>
            </a:endParaRPr>
          </a:p>
        </p:txBody>
      </p:sp>
      <p:sp>
        <p:nvSpPr>
          <p:cNvPr id="13315" name="Rectangle 3"/>
          <p:cNvSpPr>
            <a:spLocks noGrp="1" noChangeArrowheads="1"/>
          </p:cNvSpPr>
          <p:nvPr>
            <p:ph type="body" idx="1"/>
          </p:nvPr>
        </p:nvSpPr>
        <p:spPr>
          <a:xfrm>
            <a:off x="685800" y="1524000"/>
            <a:ext cx="7772400" cy="5029200"/>
          </a:xfrm>
        </p:spPr>
        <p:txBody>
          <a:bodyPr/>
          <a:lstStyle/>
          <a:p>
            <a:pPr>
              <a:spcAft>
                <a:spcPts val="1200"/>
              </a:spcAft>
              <a:defRPr/>
            </a:pPr>
            <a:r>
              <a:rPr lang="en-US" dirty="0" smtClean="0">
                <a:latin typeface="Helvetica" charset="0"/>
              </a:rPr>
              <a:t>Behavioral health integration in primary care has potential: PCMCH</a:t>
            </a:r>
            <a:endParaRPr lang="en-US" dirty="0">
              <a:latin typeface="Helvetica" charset="0"/>
            </a:endParaRPr>
          </a:p>
          <a:p>
            <a:pPr>
              <a:spcAft>
                <a:spcPts val="1200"/>
              </a:spcAft>
              <a:defRPr/>
            </a:pPr>
            <a:r>
              <a:rPr lang="en-US" dirty="0" smtClean="0">
                <a:solidFill>
                  <a:srgbClr val="FEFDFA"/>
                </a:solidFill>
                <a:latin typeface="Helvetica" charset="0"/>
              </a:rPr>
              <a:t>Target behaviors that affect health: substance use, prevention, nutrition</a:t>
            </a:r>
          </a:p>
          <a:p>
            <a:pPr>
              <a:spcAft>
                <a:spcPts val="1200"/>
              </a:spcAft>
              <a:defRPr/>
            </a:pPr>
            <a:r>
              <a:rPr lang="en-US" dirty="0" smtClean="0">
                <a:solidFill>
                  <a:srgbClr val="FEFDFA"/>
                </a:solidFill>
                <a:latin typeface="Helvetica" charset="0"/>
              </a:rPr>
              <a:t>Common mental health disorders</a:t>
            </a:r>
            <a:endParaRPr lang="en-US" dirty="0">
              <a:solidFill>
                <a:srgbClr val="FEFDFA"/>
              </a:solidFill>
              <a:latin typeface="Helvetica" charset="0"/>
            </a:endParaRPr>
          </a:p>
          <a:p>
            <a:pPr>
              <a:spcAft>
                <a:spcPts val="1200"/>
              </a:spcAft>
              <a:defRPr/>
            </a:pPr>
            <a:r>
              <a:rPr lang="en-US" dirty="0" smtClean="0">
                <a:latin typeface="Helvetica" charset="0"/>
              </a:rPr>
              <a:t>Focus on patients with chronic disease, high resource utilizers in making economic case</a:t>
            </a:r>
          </a:p>
        </p:txBody>
      </p:sp>
    </p:spTree>
    <p:extLst>
      <p:ext uri="{BB962C8B-B14F-4D97-AF65-F5344CB8AC3E}">
        <p14:creationId xmlns:p14="http://schemas.microsoft.com/office/powerpoint/2010/main" val="15660504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EPAC Template v1 rev">
  <a:themeElements>
    <a:clrScheme name="Custom 3">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2D9B3A"/>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untitled 1">
  <a:themeElements>
    <a:clrScheme name="untitled 1 8">
      <a:dk1>
        <a:srgbClr val="919191"/>
      </a:dk1>
      <a:lt1>
        <a:srgbClr val="FAFD00"/>
      </a:lt1>
      <a:dk2>
        <a:srgbClr val="063DE8"/>
      </a:dk2>
      <a:lt2>
        <a:srgbClr val="FCFEB9"/>
      </a:lt2>
      <a:accent1>
        <a:srgbClr val="618FFD"/>
      </a:accent1>
      <a:accent2>
        <a:srgbClr val="00AE00"/>
      </a:accent2>
      <a:accent3>
        <a:srgbClr val="AAAFF2"/>
      </a:accent3>
      <a:accent4>
        <a:srgbClr val="D6D800"/>
      </a:accent4>
      <a:accent5>
        <a:srgbClr val="B7C6FE"/>
      </a:accent5>
      <a:accent6>
        <a:srgbClr val="009D00"/>
      </a:accent6>
      <a:hlink>
        <a:srgbClr val="FC0128"/>
      </a:hlink>
      <a:folHlink>
        <a:srgbClr val="CECECE"/>
      </a:folHlink>
    </a:clrScheme>
    <a:fontScheme name="untitled 1">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untitled 1 8">
        <a:dk1>
          <a:srgbClr val="919191"/>
        </a:dk1>
        <a:lt1>
          <a:srgbClr val="FAFD00"/>
        </a:lt1>
        <a:dk2>
          <a:srgbClr val="063DE8"/>
        </a:dk2>
        <a:lt2>
          <a:srgbClr val="FCFEB9"/>
        </a:lt2>
        <a:accent1>
          <a:srgbClr val="618FFD"/>
        </a:accent1>
        <a:accent2>
          <a:srgbClr val="00AE00"/>
        </a:accent2>
        <a:accent3>
          <a:srgbClr val="AAAFF2"/>
        </a:accent3>
        <a:accent4>
          <a:srgbClr val="D6D800"/>
        </a:accent4>
        <a:accent5>
          <a:srgbClr val="B7C6FE"/>
        </a:accent5>
        <a:accent6>
          <a:srgbClr val="009D00"/>
        </a:accent6>
        <a:hlink>
          <a:srgbClr val="FC0128"/>
        </a:hlink>
        <a:folHlink>
          <a:srgbClr val="CECECE"/>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untitled 1">
  <a:themeElements>
    <a:clrScheme name="untitled 1 8">
      <a:dk1>
        <a:srgbClr val="919191"/>
      </a:dk1>
      <a:lt1>
        <a:srgbClr val="FAFD00"/>
      </a:lt1>
      <a:dk2>
        <a:srgbClr val="063DE8"/>
      </a:dk2>
      <a:lt2>
        <a:srgbClr val="FCFEB9"/>
      </a:lt2>
      <a:accent1>
        <a:srgbClr val="618FFD"/>
      </a:accent1>
      <a:accent2>
        <a:srgbClr val="00AE00"/>
      </a:accent2>
      <a:accent3>
        <a:srgbClr val="AAAFF2"/>
      </a:accent3>
      <a:accent4>
        <a:srgbClr val="D6D800"/>
      </a:accent4>
      <a:accent5>
        <a:srgbClr val="B7C6FE"/>
      </a:accent5>
      <a:accent6>
        <a:srgbClr val="009D00"/>
      </a:accent6>
      <a:hlink>
        <a:srgbClr val="FC0128"/>
      </a:hlink>
      <a:folHlink>
        <a:srgbClr val="CECECE"/>
      </a:folHlink>
    </a:clrScheme>
    <a:fontScheme name="untitled 1">
      <a:majorFont>
        <a:latin typeface="Arial"/>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untitled 1 8">
        <a:dk1>
          <a:srgbClr val="919191"/>
        </a:dk1>
        <a:lt1>
          <a:srgbClr val="FAFD00"/>
        </a:lt1>
        <a:dk2>
          <a:srgbClr val="063DE8"/>
        </a:dk2>
        <a:lt2>
          <a:srgbClr val="FCFEB9"/>
        </a:lt2>
        <a:accent1>
          <a:srgbClr val="618FFD"/>
        </a:accent1>
        <a:accent2>
          <a:srgbClr val="00AE00"/>
        </a:accent2>
        <a:accent3>
          <a:srgbClr val="AAAFF2"/>
        </a:accent3>
        <a:accent4>
          <a:srgbClr val="D6D800"/>
        </a:accent4>
        <a:accent5>
          <a:srgbClr val="B7C6FE"/>
        </a:accent5>
        <a:accent6>
          <a:srgbClr val="009D00"/>
        </a:accent6>
        <a:hlink>
          <a:srgbClr val="FC0128"/>
        </a:hlink>
        <a:folHlink>
          <a:srgbClr val="CECECE"/>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efault Design">
  <a:themeElements>
    <a:clrScheme name="Custom 2">
      <a:dk1>
        <a:srgbClr val="003366"/>
      </a:dk1>
      <a:lt1>
        <a:srgbClr val="FFFFFF"/>
      </a:lt1>
      <a:dk2>
        <a:srgbClr val="003366"/>
      </a:dk2>
      <a:lt2>
        <a:srgbClr val="AEAE99"/>
      </a:lt2>
      <a:accent1>
        <a:srgbClr val="CFCFC3"/>
      </a:accent1>
      <a:accent2>
        <a:srgbClr val="D14B01"/>
      </a:accent2>
      <a:accent3>
        <a:srgbClr val="FFFFFF"/>
      </a:accent3>
      <a:accent4>
        <a:srgbClr val="003366"/>
      </a:accent4>
      <a:accent5>
        <a:srgbClr val="E4E4DE"/>
      </a:accent5>
      <a:accent6>
        <a:srgbClr val="BD4301"/>
      </a:accent6>
      <a:hlink>
        <a:srgbClr val="99BBCC"/>
      </a:hlink>
      <a:folHlink>
        <a:srgbClr val="7799BB"/>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lnDef>
  </a:objectDefaults>
  <a:extraClrSchemeLst>
    <a:extraClrScheme>
      <a:clrScheme name="1_Default Design 1">
        <a:dk1>
          <a:srgbClr val="0D6072"/>
        </a:dk1>
        <a:lt1>
          <a:srgbClr val="FFFFFF"/>
        </a:lt1>
        <a:dk2>
          <a:srgbClr val="0D6072"/>
        </a:dk2>
        <a:lt2>
          <a:srgbClr val="AEAE99"/>
        </a:lt2>
        <a:accent1>
          <a:srgbClr val="CFCFC3"/>
        </a:accent1>
        <a:accent2>
          <a:srgbClr val="D14B01"/>
        </a:accent2>
        <a:accent3>
          <a:srgbClr val="FFFFFF"/>
        </a:accent3>
        <a:accent4>
          <a:srgbClr val="095160"/>
        </a:accent4>
        <a:accent5>
          <a:srgbClr val="E4E4DE"/>
        </a:accent5>
        <a:accent6>
          <a:srgbClr val="BD4301"/>
        </a:accent6>
        <a:hlink>
          <a:srgbClr val="A6CCCC"/>
        </a:hlink>
        <a:folHlink>
          <a:srgbClr val="79B3B3"/>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1C9D30F4E02C4EA9AACCDEC15451A4" ma:contentTypeVersion="7" ma:contentTypeDescription="Create a new document." ma:contentTypeScope="" ma:versionID="521ade0243a8095b0c76c7a9c8605e1f">
  <xsd:schema xmlns:xsd="http://www.w3.org/2001/XMLSchema" xmlns:xs="http://www.w3.org/2001/XMLSchema" xmlns:p="http://schemas.microsoft.com/office/2006/metadata/properties" xmlns:ns2="510d24e7-0dc9-4c2d-9933-14d42ee636c5" xmlns:ns3="51c6ddbb-cb87-4882-aeb7-332f33c44d20" xmlns:ns4="52b3301c-92fd-48d5-960c-5db3632916c8" targetNamespace="http://schemas.microsoft.com/office/2006/metadata/properties" ma:root="true" ma:fieldsID="e2adbbaeee2a2ef79ac7ca2d400f757c" ns2:_="" ns3:_="" ns4:_="">
    <xsd:import namespace="510d24e7-0dc9-4c2d-9933-14d42ee636c5"/>
    <xsd:import namespace="51c6ddbb-cb87-4882-aeb7-332f33c44d20"/>
    <xsd:import namespace="52b3301c-92fd-48d5-960c-5db3632916c8"/>
    <xsd:element name="properties">
      <xsd:complexType>
        <xsd:sequence>
          <xsd:element name="documentManagement">
            <xsd:complexType>
              <xsd:all>
                <xsd:element ref="ns2:Section" minOccurs="0"/>
                <xsd:element ref="ns2:Tags" minOccurs="0"/>
                <xsd:element ref="ns3:TaxCatchAll" minOccurs="0"/>
                <xsd:element ref="ns4:SharedWithUser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d24e7-0dc9-4c2d-9933-14d42ee636c5" elementFormDefault="qualified">
    <xsd:import namespace="http://schemas.microsoft.com/office/2006/documentManagement/types"/>
    <xsd:import namespace="http://schemas.microsoft.com/office/infopath/2007/PartnerControls"/>
    <xsd:element name="Section" ma:index="2" nillable="true" ma:displayName="Section" ma:default="N/A" ma:internalName="Section">
      <xsd:complexType>
        <xsd:complexContent>
          <xsd:extension base="dms:MultiChoiceFillIn">
            <xsd:sequence>
              <xsd:element name="Value" maxOccurs="unbounded" minOccurs="0" nillable="true">
                <xsd:simpleType>
                  <xsd:union memberTypes="dms:Text">
                    <xsd:simpleType>
                      <xsd:restriction base="dms:Choice">
                        <xsd:enumeration value="Background"/>
                        <xsd:enumeration value="Conceptual Framework"/>
                        <xsd:enumeration value="Clinical Guidelines"/>
                        <xsd:enumeration value="Economic Evaluation"/>
                        <xsd:enumeration value="Evidence Review"/>
                        <xsd:enumeration value="Payer Programs"/>
                        <xsd:enumeration value="Policy Perspectives"/>
                        <xsd:enumeration value="N/A"/>
                        <xsd:enumeration value="Status of Integration"/>
                      </xsd:restriction>
                    </xsd:simpleType>
                  </xsd:union>
                </xsd:simpleType>
              </xsd:element>
            </xsd:sequence>
          </xsd:extension>
        </xsd:complexContent>
      </xsd:complexType>
    </xsd:element>
    <xsd:element name="Tags" ma:index="3" nillable="true" ma:displayName="Tags" ma:default="BHI" ma:description="Tags" ma:internalName="Tags">
      <xsd:complexType>
        <xsd:complexContent>
          <xsd:extension base="dms:MultiChoice">
            <xsd:sequence>
              <xsd:element name="Value" maxOccurs="unbounded" minOccurs="0" nillable="true">
                <xsd:simpleType>
                  <xsd:restriction base="dms:Choice">
                    <xsd:enumeration value="Alcohol/Substance Abuse"/>
                    <xsd:enumeration value="Barriers"/>
                    <xsd:enumeration value="Best Practices"/>
                    <xsd:enumeration value="BHI"/>
                    <xsd:enumeration value="Billing"/>
                    <xsd:enumeration value="California"/>
                    <xsd:enumeration value="CEPAC"/>
                    <xsd:enumeration value="Colorado"/>
                    <xsd:enumeration value="Cost"/>
                    <xsd:enumeration value="CTAF"/>
                    <xsd:enumeration value="Depression/Anxiety"/>
                    <xsd:enumeration value="EHR"/>
                    <xsd:enumeration value="Finance"/>
                    <xsd:enumeration value="Financing"/>
                    <xsd:enumeration value="Framework"/>
                    <xsd:enumeration value="Guideline"/>
                    <xsd:enumeration value="Grey Literature"/>
                    <xsd:enumeration value="Implementation"/>
                    <xsd:enumeration value="Medicare/Medicaid"/>
                    <xsd:enumeration value="Model"/>
                    <xsd:enumeration value="Minnesota"/>
                    <xsd:enumeration value="National"/>
                    <xsd:enumeration value="New England"/>
                    <xsd:enumeration value="Observational"/>
                    <xsd:enumeration value="Other"/>
                    <xsd:enumeration value="PCMH"/>
                    <xsd:enumeration value="Payment"/>
                    <xsd:enumeration value="Policy"/>
                    <xsd:enumeration value="Politics"/>
                    <xsd:enumeration value="Quality"/>
                    <xsd:enumeration value="Review"/>
                    <xsd:enumeration value="Recommendation"/>
                    <xsd:enumeration value="Regulation"/>
                    <xsd:enumeration value="SMI"/>
                    <xsd:enumeration value="Systematic Review"/>
                    <xsd:enumeration value="Technology"/>
                    <xsd:enumeration value="Telehealth"/>
                    <xsd:enumeration value="Tools/Assessment"/>
                    <xsd:enumeration value="Trial"/>
                    <xsd:enumeration value="Value"/>
                    <xsd:enumeration value="Washington"/>
                    <xsd:enumeration value="White Paper"/>
                    <xsd:enumeration value="Workflow"/>
                    <xsd:enumeration value="Workforce"/>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c6ddbb-cb87-4882-aeb7-332f33c44d20" elementFormDefault="qualified">
    <xsd:import namespace="http://schemas.microsoft.com/office/2006/documentManagement/types"/>
    <xsd:import namespace="http://schemas.microsoft.com/office/infopath/2007/PartnerControls"/>
    <xsd:element name="TaxCatchAll" ma:index="6" nillable="true" ma:displayName="Taxonomy Catch All Column" ma:hidden="true" ma:list="{0e081755-bf3c-42a9-bc43-9f31a3b72616}" ma:internalName="TaxCatchAll" ma:showField="CatchAllData" ma:web="51c6ddbb-cb87-4882-aeb7-332f33c44d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2b3301c-92fd-48d5-960c-5db3632916c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2"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gs xmlns="510d24e7-0dc9-4c2d-9933-14d42ee636c5">
      <Value>BHI</Value>
    </Tags>
    <TaxCatchAll xmlns="51c6ddbb-cb87-4882-aeb7-332f33c44d20"/>
    <Section xmlns="510d24e7-0dc9-4c2d-9933-14d42ee636c5">
      <Value>N/A</Value>
    </Section>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3833FC-3563-432C-B592-8CB15482AF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d24e7-0dc9-4c2d-9933-14d42ee636c5"/>
    <ds:schemaRef ds:uri="51c6ddbb-cb87-4882-aeb7-332f33c44d20"/>
    <ds:schemaRef ds:uri="52b3301c-92fd-48d5-960c-5db3632916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0430AF-0DA5-42E9-BDC2-D03E8299F46E}">
  <ds:schemaRefs>
    <ds:schemaRef ds:uri="52b3301c-92fd-48d5-960c-5db3632916c8"/>
    <ds:schemaRef ds:uri="http://purl.org/dc/elements/1.1/"/>
    <ds:schemaRef ds:uri="http://schemas.openxmlformats.org/package/2006/metadata/core-properties"/>
    <ds:schemaRef ds:uri="http://schemas.microsoft.com/office/2006/metadata/properties"/>
    <ds:schemaRef ds:uri="http://purl.org/dc/dcmitype/"/>
    <ds:schemaRef ds:uri="51c6ddbb-cb87-4882-aeb7-332f33c44d20"/>
    <ds:schemaRef ds:uri="http://purl.org/dc/terms/"/>
    <ds:schemaRef ds:uri="510d24e7-0dc9-4c2d-9933-14d42ee636c5"/>
    <ds:schemaRef ds:uri="http://schemas.microsoft.com/office/infopath/2007/PartnerControl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A5E5999A-A015-4578-B995-11C9EC022D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38016</TotalTime>
  <Pages>2</Pages>
  <Words>2069</Words>
  <Application>Microsoft Macintosh PowerPoint</Application>
  <PresentationFormat>On-screen Show (4:3)</PresentationFormat>
  <Paragraphs>257</Paragraphs>
  <Slides>30</Slides>
  <Notes>14</Notes>
  <HiddenSlides>0</HiddenSlides>
  <MMClips>0</MMClips>
  <ScaleCrop>false</ScaleCrop>
  <HeadingPairs>
    <vt:vector size="6" baseType="variant">
      <vt:variant>
        <vt:lpstr>Theme</vt:lpstr>
      </vt:variant>
      <vt:variant>
        <vt:i4>7</vt:i4>
      </vt:variant>
      <vt:variant>
        <vt:lpstr>Embedded OLE Servers</vt:lpstr>
      </vt:variant>
      <vt:variant>
        <vt:i4>1</vt:i4>
      </vt:variant>
      <vt:variant>
        <vt:lpstr>Slide Titles</vt:lpstr>
      </vt:variant>
      <vt:variant>
        <vt:i4>30</vt:i4>
      </vt:variant>
    </vt:vector>
  </HeadingPairs>
  <TitlesOfParts>
    <vt:vector size="38" baseType="lpstr">
      <vt:lpstr>Network</vt:lpstr>
      <vt:lpstr>CEPAC Template v1 rev</vt:lpstr>
      <vt:lpstr>Custom Design</vt:lpstr>
      <vt:lpstr>untitled 1</vt:lpstr>
      <vt:lpstr>1_untitled 1</vt:lpstr>
      <vt:lpstr>1_Default Design</vt:lpstr>
      <vt:lpstr>Office Theme</vt:lpstr>
      <vt:lpstr>Document</vt:lpstr>
      <vt:lpstr>Integrative Health Care with Behavioral Health Specialists </vt:lpstr>
      <vt:lpstr>Behavioral health integration into primary care </vt:lpstr>
      <vt:lpstr>Context</vt:lpstr>
      <vt:lpstr>Common Features of BHI</vt:lpstr>
      <vt:lpstr>Common Challenges</vt:lpstr>
      <vt:lpstr>Workforce and Financing</vt:lpstr>
      <vt:lpstr>Care Delivery Initiatives</vt:lpstr>
      <vt:lpstr>Evidence Review</vt:lpstr>
      <vt:lpstr>Study Description</vt:lpstr>
      <vt:lpstr>Results</vt:lpstr>
      <vt:lpstr>Outcomes: Depression and Anxiety</vt:lpstr>
      <vt:lpstr>Depression Example</vt:lpstr>
      <vt:lpstr>IMPACT Trial Outcomes at 1 Year</vt:lpstr>
      <vt:lpstr>Depression Summary</vt:lpstr>
      <vt:lpstr>Anxiety Example</vt:lpstr>
      <vt:lpstr>CALM Trial Outcomes at 1 Year</vt:lpstr>
      <vt:lpstr>Anxiety Summary</vt:lpstr>
      <vt:lpstr>Diabetes and Depression</vt:lpstr>
      <vt:lpstr>Other medical conditions</vt:lpstr>
      <vt:lpstr>Patient Satisfaction</vt:lpstr>
      <vt:lpstr>Economic Analysis</vt:lpstr>
      <vt:lpstr>Causes of Death  Cigarette Smoking  Language Access</vt:lpstr>
      <vt:lpstr>Causes of Death, Latinos and Whites, All Ages, Both Sexes, US 2010-13</vt:lpstr>
      <vt:lpstr>Cigarette Smoking in the U.S. – 2013 National Health Interview Survey</vt:lpstr>
      <vt:lpstr>Latino Smoking Behavior: Subjective Culture Results from Convenient Sample Research</vt:lpstr>
      <vt:lpstr>UCSF Update: Clinical Champions &amp; APeX</vt:lpstr>
      <vt:lpstr>Limited English Proficiency and Health Outcomes</vt:lpstr>
      <vt:lpstr>Latinos have poorer quality of care &amp; worse access to care than Whites</vt:lpstr>
      <vt:lpstr>Language Access Recommendations</vt:lpstr>
      <vt:lpstr>Final Points</vt:lpstr>
    </vt:vector>
  </TitlesOfParts>
  <Company>HPHC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Trust Through Rationing</dc:title>
  <dc:creator>Steve Pearson</dc:creator>
  <cp:lastModifiedBy>Eliseo Perez-Stable</cp:lastModifiedBy>
  <cp:revision>1085</cp:revision>
  <cp:lastPrinted>2015-04-21T14:57:31Z</cp:lastPrinted>
  <dcterms:created xsi:type="dcterms:W3CDTF">1998-10-19T19:17:56Z</dcterms:created>
  <dcterms:modified xsi:type="dcterms:W3CDTF">2015-05-29T19:11:23Z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0x010100D11C9D30F4E02C4EA9AACCDEC15451A4</vt:lpwstr>
  </property>
</Properties>
</file>