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omments/comment1.xml" ContentType="application/vnd.openxmlformats-officedocument.presentationml.comments+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9" r:id="rId1"/>
    <p:sldMasterId id="2147483846" r:id="rId2"/>
    <p:sldMasterId id="2147483858" r:id="rId3"/>
    <p:sldMasterId id="2147483870" r:id="rId4"/>
    <p:sldMasterId id="2147483887" r:id="rId5"/>
  </p:sldMasterIdLst>
  <p:notesMasterIdLst>
    <p:notesMasterId r:id="rId48"/>
  </p:notesMasterIdLst>
  <p:sldIdLst>
    <p:sldId id="256" r:id="rId6"/>
    <p:sldId id="296" r:id="rId7"/>
    <p:sldId id="289" r:id="rId8"/>
    <p:sldId id="297" r:id="rId9"/>
    <p:sldId id="298" r:id="rId10"/>
    <p:sldId id="299" r:id="rId11"/>
    <p:sldId id="294" r:id="rId12"/>
    <p:sldId id="300" r:id="rId13"/>
    <p:sldId id="313" r:id="rId14"/>
    <p:sldId id="312" r:id="rId15"/>
    <p:sldId id="302" r:id="rId16"/>
    <p:sldId id="303" r:id="rId17"/>
    <p:sldId id="304" r:id="rId18"/>
    <p:sldId id="306" r:id="rId19"/>
    <p:sldId id="307" r:id="rId20"/>
    <p:sldId id="310" r:id="rId21"/>
    <p:sldId id="311" r:id="rId22"/>
    <p:sldId id="271" r:id="rId23"/>
    <p:sldId id="281" r:id="rId24"/>
    <p:sldId id="272" r:id="rId25"/>
    <p:sldId id="314" r:id="rId26"/>
    <p:sldId id="320" r:id="rId27"/>
    <p:sldId id="318" r:id="rId28"/>
    <p:sldId id="319" r:id="rId29"/>
    <p:sldId id="273" r:id="rId30"/>
    <p:sldId id="291" r:id="rId31"/>
    <p:sldId id="274" r:id="rId32"/>
    <p:sldId id="276" r:id="rId33"/>
    <p:sldId id="277" r:id="rId34"/>
    <p:sldId id="278" r:id="rId35"/>
    <p:sldId id="279" r:id="rId36"/>
    <p:sldId id="267" r:id="rId37"/>
    <p:sldId id="315" r:id="rId38"/>
    <p:sldId id="316" r:id="rId39"/>
    <p:sldId id="283" r:id="rId40"/>
    <p:sldId id="292" r:id="rId41"/>
    <p:sldId id="260" r:id="rId42"/>
    <p:sldId id="262" r:id="rId43"/>
    <p:sldId id="263" r:id="rId44"/>
    <p:sldId id="285" r:id="rId45"/>
    <p:sldId id="286" r:id="rId46"/>
    <p:sldId id="261"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duardo" initials="" lastIdx="2" clrIdx="0"/>
  <p:cmAuthor id="1" name="Rosie Perales" initials="RP" lastIdx="14"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0C226"/>
    <a:srgbClr val="EEF4E8"/>
    <a:srgbClr val="DBE9C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83743" autoAdjust="0"/>
  </p:normalViewPr>
  <p:slideViewPr>
    <p:cSldViewPr snapToGrid="0" snapToObjects="1">
      <p:cViewPr varScale="1">
        <p:scale>
          <a:sx n="72" d="100"/>
          <a:sy n="72" d="100"/>
        </p:scale>
        <p:origin x="-1176"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50" Type="http://schemas.openxmlformats.org/officeDocument/2006/relationships/commentAuthors" Target="commentAuthors.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notesMaster" Target="notesMasters/notes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4-07T15:43:23.229" idx="2">
    <p:pos x="10" y="10"/>
    <p:text>add refs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5569A6-8550-0F42-86FB-4C47B1F25E0D}" type="datetimeFigureOut">
              <a:rPr lang="en-US" smtClean="0"/>
              <a:t>5/25/15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6D2070-554E-2449-B29B-70FE15052A57}" type="slidenum">
              <a:rPr lang="en-US" smtClean="0"/>
              <a:t>‹#›</a:t>
            </a:fld>
            <a:endParaRPr lang="en-US"/>
          </a:p>
        </p:txBody>
      </p:sp>
    </p:spTree>
    <p:extLst>
      <p:ext uri="{BB962C8B-B14F-4D97-AF65-F5344CB8AC3E}">
        <p14:creationId xmlns:p14="http://schemas.microsoft.com/office/powerpoint/2010/main" val="244132572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6D2070-554E-2449-B29B-70FE15052A57}" type="slidenum">
              <a:rPr lang="en-US" smtClean="0"/>
              <a:t>1</a:t>
            </a:fld>
            <a:endParaRPr lang="en-US"/>
          </a:p>
        </p:txBody>
      </p:sp>
    </p:spTree>
    <p:extLst>
      <p:ext uri="{BB962C8B-B14F-4D97-AF65-F5344CB8AC3E}">
        <p14:creationId xmlns:p14="http://schemas.microsoft.com/office/powerpoint/2010/main" val="3533249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E6D2070-554E-2449-B29B-70FE15052A57}" type="slidenum">
              <a:rPr lang="en-US" smtClean="0"/>
              <a:t>3</a:t>
            </a:fld>
            <a:endParaRPr lang="en-US"/>
          </a:p>
        </p:txBody>
      </p:sp>
    </p:spTree>
    <p:extLst>
      <p:ext uri="{BB962C8B-B14F-4D97-AF65-F5344CB8AC3E}">
        <p14:creationId xmlns:p14="http://schemas.microsoft.com/office/powerpoint/2010/main" val="2958086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Rockwell" charset="0"/>
              </a:rPr>
              <a:t>20 % of children and adolescents have a diagnosable psychiatric disorder </a:t>
            </a:r>
            <a:r>
              <a:rPr lang="en-US" sz="900" dirty="0" smtClean="0">
                <a:latin typeface="Rockwell" charset="0"/>
              </a:rPr>
              <a:t>(NRC and Institute of Med, 2009)</a:t>
            </a:r>
          </a:p>
          <a:p>
            <a:pPr marL="0" indent="0">
              <a:buNone/>
            </a:pPr>
            <a:endParaRPr lang="en-US" dirty="0" smtClean="0"/>
          </a:p>
          <a:p>
            <a:pPr marL="0" indent="0">
              <a:buNone/>
            </a:pPr>
            <a:r>
              <a:rPr lang="en-US" dirty="0" smtClean="0"/>
              <a:t>Estado actual de la </a:t>
            </a:r>
            <a:r>
              <a:rPr lang="en-US" dirty="0" err="1" smtClean="0"/>
              <a:t>psicoterapia</a:t>
            </a:r>
            <a:r>
              <a:rPr lang="en-US" dirty="0" smtClean="0"/>
              <a:t> </a:t>
            </a:r>
          </a:p>
          <a:p>
            <a:r>
              <a:rPr lang="en-US" dirty="0" err="1" smtClean="0"/>
              <a:t>Chicos</a:t>
            </a:r>
            <a:r>
              <a:rPr lang="en-US" dirty="0" smtClean="0"/>
              <a:t> </a:t>
            </a:r>
            <a:r>
              <a:rPr lang="en-US" dirty="0" err="1" smtClean="0"/>
              <a:t>que</a:t>
            </a:r>
            <a:r>
              <a:rPr lang="en-US" dirty="0" smtClean="0"/>
              <a:t> no </a:t>
            </a:r>
            <a:r>
              <a:rPr lang="en-US" dirty="0" err="1" smtClean="0"/>
              <a:t>reciben</a:t>
            </a:r>
            <a:r>
              <a:rPr lang="en-US" dirty="0" smtClean="0"/>
              <a:t> </a:t>
            </a:r>
            <a:r>
              <a:rPr lang="en-US" dirty="0" err="1" smtClean="0"/>
              <a:t>tratamiento</a:t>
            </a:r>
            <a:r>
              <a:rPr lang="en-US" dirty="0" smtClean="0"/>
              <a:t>.</a:t>
            </a:r>
          </a:p>
          <a:p>
            <a:r>
              <a:rPr lang="en-US" dirty="0" err="1" smtClean="0"/>
              <a:t>Cuando</a:t>
            </a:r>
            <a:r>
              <a:rPr lang="en-US" dirty="0" smtClean="0"/>
              <a:t> lo </a:t>
            </a:r>
            <a:r>
              <a:rPr lang="en-US" dirty="0" err="1" smtClean="0"/>
              <a:t>reciben</a:t>
            </a:r>
            <a:r>
              <a:rPr lang="en-US" dirty="0" smtClean="0"/>
              <a:t> no </a:t>
            </a:r>
            <a:r>
              <a:rPr lang="en-US" dirty="0" err="1" smtClean="0"/>
              <a:t>es</a:t>
            </a:r>
            <a:r>
              <a:rPr lang="en-US" dirty="0" smtClean="0"/>
              <a:t> </a:t>
            </a:r>
            <a:r>
              <a:rPr lang="en-US" dirty="0" err="1" smtClean="0"/>
              <a:t>bueno</a:t>
            </a:r>
            <a:endParaRPr lang="en-US" dirty="0" smtClean="0"/>
          </a:p>
          <a:p>
            <a:r>
              <a:rPr lang="en-US" dirty="0" err="1" smtClean="0"/>
              <a:t>Cuanto</a:t>
            </a:r>
            <a:r>
              <a:rPr lang="en-US" dirty="0" smtClean="0"/>
              <a:t> les </a:t>
            </a:r>
            <a:r>
              <a:rPr lang="en-US" dirty="0" err="1" smtClean="0"/>
              <a:t>gusta</a:t>
            </a:r>
            <a:r>
              <a:rPr lang="en-US" dirty="0" smtClean="0"/>
              <a:t> </a:t>
            </a:r>
            <a:r>
              <a:rPr lang="en-US" dirty="0" err="1" smtClean="0"/>
              <a:t>ir</a:t>
            </a:r>
            <a:r>
              <a:rPr lang="en-US" dirty="0" smtClean="0"/>
              <a:t> a </a:t>
            </a:r>
            <a:r>
              <a:rPr lang="en-US" dirty="0" err="1" smtClean="0"/>
              <a:t>terapia</a:t>
            </a:r>
            <a:r>
              <a:rPr lang="en-US" dirty="0" smtClean="0"/>
              <a:t>?</a:t>
            </a:r>
          </a:p>
          <a:p>
            <a:pPr lvl="1"/>
            <a:r>
              <a:rPr lang="en-US" dirty="0" smtClean="0"/>
              <a:t>2 </a:t>
            </a:r>
            <a:r>
              <a:rPr lang="en-US" dirty="0" err="1" smtClean="0"/>
              <a:t>anecdotas</a:t>
            </a:r>
            <a:r>
              <a:rPr lang="en-US" dirty="0" smtClean="0"/>
              <a:t> </a:t>
            </a:r>
            <a:r>
              <a:rPr lang="en-US" dirty="0" err="1" smtClean="0"/>
              <a:t>telefono</a:t>
            </a:r>
            <a:r>
              <a:rPr lang="en-US" dirty="0" smtClean="0"/>
              <a:t> y amigos</a:t>
            </a:r>
          </a:p>
          <a:p>
            <a:pPr lvl="2"/>
            <a:r>
              <a:rPr lang="en-US" dirty="0" err="1" smtClean="0"/>
              <a:t>Papel</a:t>
            </a:r>
            <a:r>
              <a:rPr lang="en-US" dirty="0" smtClean="0"/>
              <a:t> </a:t>
            </a:r>
            <a:r>
              <a:rPr lang="en-US" dirty="0" err="1" smtClean="0"/>
              <a:t>vs</a:t>
            </a:r>
            <a:r>
              <a:rPr lang="en-US" dirty="0" smtClean="0"/>
              <a:t> </a:t>
            </a:r>
            <a:r>
              <a:rPr lang="en-US" dirty="0" err="1" smtClean="0"/>
              <a:t>iphone</a:t>
            </a:r>
            <a:r>
              <a:rPr lang="en-US" dirty="0" smtClean="0"/>
              <a:t>. </a:t>
            </a:r>
          </a:p>
          <a:p>
            <a:pPr lvl="2"/>
            <a:r>
              <a:rPr lang="en-US" dirty="0" err="1" smtClean="0"/>
              <a:t>Nuevas</a:t>
            </a:r>
            <a:r>
              <a:rPr lang="en-US" dirty="0" smtClean="0"/>
              <a:t> </a:t>
            </a:r>
            <a:r>
              <a:rPr lang="en-US" dirty="0" err="1" smtClean="0"/>
              <a:t>modalidades</a:t>
            </a:r>
            <a:r>
              <a:rPr lang="en-US" dirty="0" smtClean="0"/>
              <a:t> de </a:t>
            </a:r>
            <a:r>
              <a:rPr lang="en-US" dirty="0" err="1" smtClean="0"/>
              <a:t>relacion</a:t>
            </a:r>
            <a:endParaRPr lang="en-US" dirty="0" smtClean="0"/>
          </a:p>
          <a:p>
            <a:endParaRPr lang="en-US" dirty="0"/>
          </a:p>
        </p:txBody>
      </p:sp>
      <p:sp>
        <p:nvSpPr>
          <p:cNvPr id="4" name="Slide Number Placeholder 3"/>
          <p:cNvSpPr>
            <a:spLocks noGrp="1"/>
          </p:cNvSpPr>
          <p:nvPr>
            <p:ph type="sldNum" sz="quarter" idx="10"/>
          </p:nvPr>
        </p:nvSpPr>
        <p:spPr/>
        <p:txBody>
          <a:bodyPr/>
          <a:lstStyle/>
          <a:p>
            <a:fld id="{EA564C10-46DB-624E-99D9-034ED39F96EB}" type="slidenum">
              <a:rPr lang="en-US" smtClean="0">
                <a:solidFill>
                  <a:prstClr val="black"/>
                </a:solidFill>
                <a:latin typeface="Calibri"/>
              </a:rPr>
              <a:pPr/>
              <a:t>4</a:t>
            </a:fld>
            <a:endParaRPr lang="en-US">
              <a:solidFill>
                <a:prstClr val="black"/>
              </a:solidFill>
              <a:latin typeface="Calibri"/>
            </a:endParaRPr>
          </a:p>
        </p:txBody>
      </p:sp>
    </p:spTree>
    <p:extLst>
      <p:ext uri="{BB962C8B-B14F-4D97-AF65-F5344CB8AC3E}">
        <p14:creationId xmlns:p14="http://schemas.microsoft.com/office/powerpoint/2010/main" val="1500528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Rockwell" charset="0"/>
              </a:rPr>
              <a:t>do not receive care </a:t>
            </a:r>
            <a:r>
              <a:rPr lang="en-US" sz="900" dirty="0" smtClean="0">
                <a:latin typeface="Rockwell" charset="0"/>
              </a:rPr>
              <a:t>(</a:t>
            </a:r>
            <a:r>
              <a:rPr lang="en-US" sz="900" dirty="0" err="1" smtClean="0">
                <a:latin typeface="Rockwell" charset="0"/>
              </a:rPr>
              <a:t>Kataoka</a:t>
            </a:r>
            <a:r>
              <a:rPr lang="en-US" sz="900" dirty="0" smtClean="0">
                <a:latin typeface="Rockwell" charset="0"/>
              </a:rPr>
              <a:t>, 2002)</a:t>
            </a:r>
            <a:endParaRPr lang="en-US" dirty="0" smtClean="0">
              <a:latin typeface="Rockwell" charset="0"/>
            </a:endParaRPr>
          </a:p>
          <a:p>
            <a:endParaRPr lang="en-US" dirty="0"/>
          </a:p>
        </p:txBody>
      </p:sp>
      <p:sp>
        <p:nvSpPr>
          <p:cNvPr id="4" name="Slide Number Placeholder 3"/>
          <p:cNvSpPr>
            <a:spLocks noGrp="1"/>
          </p:cNvSpPr>
          <p:nvPr>
            <p:ph type="sldNum" sz="quarter" idx="10"/>
          </p:nvPr>
        </p:nvSpPr>
        <p:spPr/>
        <p:txBody>
          <a:bodyPr/>
          <a:lstStyle/>
          <a:p>
            <a:fld id="{EA564C10-46DB-624E-99D9-034ED39F96EB}" type="slidenum">
              <a:rPr lang="en-US" smtClean="0">
                <a:solidFill>
                  <a:prstClr val="black"/>
                </a:solidFill>
                <a:latin typeface="Calibri"/>
              </a:rPr>
              <a:pPr/>
              <a:t>5</a:t>
            </a:fld>
            <a:endParaRPr lang="en-US">
              <a:solidFill>
                <a:prstClr val="black"/>
              </a:solidFill>
              <a:latin typeface="Calibri"/>
            </a:endParaRPr>
          </a:p>
        </p:txBody>
      </p:sp>
    </p:spTree>
    <p:extLst>
      <p:ext uri="{BB962C8B-B14F-4D97-AF65-F5344CB8AC3E}">
        <p14:creationId xmlns:p14="http://schemas.microsoft.com/office/powerpoint/2010/main" val="1577388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564C10-46DB-624E-99D9-034ED39F96EB}" type="slidenum">
              <a:rPr lang="en-US" smtClean="0">
                <a:solidFill>
                  <a:prstClr val="black"/>
                </a:solidFill>
                <a:latin typeface="Calibri"/>
              </a:rPr>
              <a:pPr/>
              <a:t>6</a:t>
            </a:fld>
            <a:endParaRPr lang="en-US">
              <a:solidFill>
                <a:prstClr val="black"/>
              </a:solidFill>
              <a:latin typeface="Calibri"/>
            </a:endParaRPr>
          </a:p>
        </p:txBody>
      </p:sp>
    </p:spTree>
    <p:extLst>
      <p:ext uri="{BB962C8B-B14F-4D97-AF65-F5344CB8AC3E}">
        <p14:creationId xmlns:p14="http://schemas.microsoft.com/office/powerpoint/2010/main" val="257072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Stats citation:</a:t>
            </a:r>
            <a:r>
              <a:rPr lang="en-US" baseline="0" dirty="0" smtClean="0"/>
              <a:t> </a:t>
            </a:r>
            <a:r>
              <a:rPr lang="en-US" dirty="0" smtClean="0"/>
              <a:t>http://www.childtrends.org/wp-content/uploads/2014/09/2014-38AmericaHispanicChildren.pdf</a:t>
            </a:r>
          </a:p>
          <a:p>
            <a:endParaRPr lang="en-US" dirty="0" smtClean="0"/>
          </a:p>
          <a:p>
            <a:r>
              <a:rPr lang="en-US" sz="1200" b="0" i="0" u="none" strike="noStrike" kern="1200" baseline="0" dirty="0" smtClean="0">
                <a:solidFill>
                  <a:schemeClr val="tx1"/>
                </a:solidFill>
                <a:latin typeface="+mn-lt"/>
                <a:ea typeface="+mn-ea"/>
                <a:cs typeface="+mn-cs"/>
              </a:rPr>
              <a:t>Of the 74 million children in the United States today, 17.5 million are </a:t>
            </a:r>
            <a:r>
              <a:rPr lang="en-US" sz="1200" b="0" i="0" u="none" strike="noStrike" kern="1200" baseline="0" dirty="0" err="1" smtClean="0">
                <a:solidFill>
                  <a:schemeClr val="tx1"/>
                </a:solidFill>
                <a:latin typeface="+mn-lt"/>
                <a:ea typeface="+mn-ea"/>
                <a:cs typeface="+mn-cs"/>
              </a:rPr>
              <a:t>Hispanic.a</a:t>
            </a:r>
            <a:r>
              <a:rPr lang="en-US" sz="1200" b="0" i="0" u="none" strike="noStrike" kern="1200" baseline="0" dirty="0" smtClean="0">
                <a:solidFill>
                  <a:schemeClr val="tx1"/>
                </a:solidFill>
                <a:latin typeface="+mn-lt"/>
                <a:ea typeface="+mn-ea"/>
                <a:cs typeface="+mn-cs"/>
              </a:rPr>
              <a:t> They</a:t>
            </a:r>
          </a:p>
          <a:p>
            <a:r>
              <a:rPr lang="en-US" sz="1200" b="0" i="0" u="none" strike="noStrike" kern="1200" baseline="0" dirty="0" smtClean="0">
                <a:solidFill>
                  <a:schemeClr val="tx1"/>
                </a:solidFill>
                <a:latin typeface="+mn-lt"/>
                <a:ea typeface="+mn-ea"/>
                <a:cs typeface="+mn-cs"/>
              </a:rPr>
              <a:t>are the largest racial/ethnic minority group of children, and also the fastest-growing.</a:t>
            </a:r>
          </a:p>
          <a:p>
            <a:r>
              <a:rPr lang="en-US" sz="1200" b="0" i="0" u="none" strike="noStrike" kern="1200" baseline="0" dirty="0" smtClean="0">
                <a:solidFill>
                  <a:schemeClr val="tx1"/>
                </a:solidFill>
                <a:latin typeface="+mn-lt"/>
                <a:ea typeface="+mn-ea"/>
                <a:cs typeface="+mn-cs"/>
              </a:rPr>
              <a:t>Today, one U.S. child in four is Hispanic; by 2050, it will be more than one in three,</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E6D2070-554E-2449-B29B-70FE15052A57}" type="slidenum">
              <a:rPr lang="en-US" smtClean="0"/>
              <a:t>7</a:t>
            </a:fld>
            <a:endParaRPr lang="en-US"/>
          </a:p>
        </p:txBody>
      </p:sp>
    </p:spTree>
    <p:extLst>
      <p:ext uri="{BB962C8B-B14F-4D97-AF65-F5344CB8AC3E}">
        <p14:creationId xmlns:p14="http://schemas.microsoft.com/office/powerpoint/2010/main" val="102233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We</a:t>
            </a:r>
            <a:r>
              <a:rPr lang="en-US" baseline="0" dirty="0" smtClean="0"/>
              <a:t> need better tools if we want to reach more children and if want to have better outcomes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A564C10-46DB-624E-99D9-034ED39F96EB}" type="slidenum">
              <a:rPr lang="en-US" smtClean="0">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1751475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Stats citation:</a:t>
            </a:r>
            <a:r>
              <a:rPr lang="en-US" baseline="0" dirty="0" smtClean="0"/>
              <a:t> </a:t>
            </a:r>
            <a:r>
              <a:rPr lang="en-US" dirty="0" smtClean="0"/>
              <a:t>http://www.childtrends.org/wp-content/uploads/2014/09/2014-38AmericaHispanicChildren.pdf</a:t>
            </a:r>
          </a:p>
          <a:p>
            <a:endParaRPr lang="en-US" dirty="0" smtClean="0"/>
          </a:p>
          <a:p>
            <a:r>
              <a:rPr lang="en-US" dirty="0" smtClean="0"/>
              <a:t>Scary statistic</a:t>
            </a:r>
          </a:p>
          <a:p>
            <a:endParaRPr lang="en-US" dirty="0" smtClean="0"/>
          </a:p>
          <a:p>
            <a:r>
              <a:rPr lang="en-US" dirty="0" smtClean="0"/>
              <a:t>Cell phone experience-anecdote</a:t>
            </a:r>
          </a:p>
          <a:p>
            <a:r>
              <a:rPr lang="en-US" dirty="0" smtClean="0"/>
              <a:t>Numbers to </a:t>
            </a:r>
            <a:r>
              <a:rPr lang="en-US" dirty="0" err="1" smtClean="0"/>
              <a:t>acompaniar</a:t>
            </a:r>
            <a:r>
              <a:rPr lang="en-US" dirty="0" smtClean="0"/>
              <a:t> the anecdote, </a:t>
            </a:r>
            <a:r>
              <a:rPr lang="en-US" dirty="0" err="1" smtClean="0"/>
              <a:t>latinos</a:t>
            </a:r>
            <a:r>
              <a:rPr lang="en-US" dirty="0" smtClean="0"/>
              <a:t> use more </a:t>
            </a:r>
            <a:r>
              <a:rPr lang="en-US" dirty="0" err="1" smtClean="0"/>
              <a:t>smarthphones</a:t>
            </a:r>
            <a:r>
              <a:rPr lang="en-US" dirty="0" smtClean="0"/>
              <a:t> tha</a:t>
            </a:r>
            <a:r>
              <a:rPr lang="en-US" baseline="0" dirty="0" smtClean="0"/>
              <a:t>n white…</a:t>
            </a:r>
            <a:endParaRPr lang="en-US" dirty="0" smtClean="0"/>
          </a:p>
          <a:p>
            <a:endParaRPr lang="en-US" dirty="0" smtClean="0"/>
          </a:p>
          <a:p>
            <a:endParaRPr lang="en-US" dirty="0" smtClean="0"/>
          </a:p>
          <a:p>
            <a:r>
              <a:rPr lang="en-US" dirty="0" smtClean="0"/>
              <a:t>“We </a:t>
            </a:r>
            <a:r>
              <a:rPr lang="en-US" dirty="0" err="1" smtClean="0"/>
              <a:t>latinos</a:t>
            </a:r>
            <a:r>
              <a:rPr lang="en-US" dirty="0" smtClean="0"/>
              <a:t> don</a:t>
            </a:r>
            <a:r>
              <a:rPr lang="fr-FR" dirty="0" smtClean="0"/>
              <a:t>’</a:t>
            </a:r>
            <a:r>
              <a:rPr lang="en-US" dirty="0" smtClean="0"/>
              <a:t>t use technology”</a:t>
            </a:r>
          </a:p>
          <a:p>
            <a:endParaRPr lang="en-US" dirty="0" smtClean="0"/>
          </a:p>
          <a:p>
            <a:endParaRPr lang="en-US" dirty="0" smtClean="0"/>
          </a:p>
          <a:p>
            <a:r>
              <a:rPr lang="en-US" dirty="0" err="1" smtClean="0"/>
              <a:t>Explicar</a:t>
            </a:r>
            <a:r>
              <a:rPr lang="en-US" baseline="0" dirty="0" smtClean="0"/>
              <a:t> bits y </a:t>
            </a:r>
            <a:r>
              <a:rPr lang="en-US" baseline="0" dirty="0" err="1" smtClean="0"/>
              <a:t>dar</a:t>
            </a:r>
            <a:r>
              <a:rPr lang="en-US" baseline="0" dirty="0" smtClean="0"/>
              <a:t> </a:t>
            </a:r>
            <a:r>
              <a:rPr lang="en-US" baseline="0" dirty="0" err="1" smtClean="0"/>
              <a:t>ejemplos</a:t>
            </a:r>
            <a:r>
              <a:rPr lang="en-US" baseline="0" dirty="0" smtClean="0"/>
              <a:t>, </a:t>
            </a:r>
            <a:r>
              <a:rPr lang="en-US" baseline="0" dirty="0" err="1" smtClean="0"/>
              <a:t>tipo</a:t>
            </a:r>
            <a:r>
              <a:rPr lang="en-US" baseline="0" dirty="0" smtClean="0"/>
              <a:t> </a:t>
            </a:r>
            <a:r>
              <a:rPr lang="en-US" baseline="0" dirty="0" err="1" smtClean="0"/>
              <a:t>Sparx</a:t>
            </a:r>
            <a:r>
              <a:rPr lang="en-US" baseline="0" dirty="0" smtClean="0"/>
              <a:t>, y </a:t>
            </a:r>
            <a:r>
              <a:rPr lang="en-US" baseline="0" dirty="0" err="1" smtClean="0"/>
              <a:t>agregar</a:t>
            </a:r>
            <a:r>
              <a:rPr lang="en-US" baseline="0" dirty="0" smtClean="0"/>
              <a:t> </a:t>
            </a:r>
            <a:r>
              <a:rPr lang="en-US" baseline="0" dirty="0" err="1" smtClean="0"/>
              <a:t>una</a:t>
            </a:r>
            <a:r>
              <a:rPr lang="en-US" baseline="0" dirty="0" smtClean="0"/>
              <a:t> </a:t>
            </a:r>
            <a:r>
              <a:rPr lang="en-US" baseline="0" dirty="0" err="1" smtClean="0"/>
              <a:t>tabla</a:t>
            </a:r>
            <a:r>
              <a:rPr lang="en-US" baseline="0" dirty="0" smtClean="0"/>
              <a:t> con los </a:t>
            </a:r>
            <a:r>
              <a:rPr lang="en-US" baseline="0" dirty="0" err="1" smtClean="0"/>
              <a:t>porcentajes</a:t>
            </a:r>
            <a:r>
              <a:rPr lang="en-US" baseline="0" dirty="0" smtClean="0"/>
              <a:t>. </a:t>
            </a:r>
            <a:r>
              <a:rPr lang="en-US" baseline="0" dirty="0" err="1" smtClean="0"/>
              <a:t>Asi</a:t>
            </a:r>
            <a:r>
              <a:rPr lang="en-US" baseline="0" dirty="0" smtClean="0"/>
              <a:t> </a:t>
            </a:r>
            <a:r>
              <a:rPr lang="en-US" baseline="0" dirty="0" err="1" smtClean="0"/>
              <a:t>presento</a:t>
            </a:r>
            <a:r>
              <a:rPr lang="en-US" baseline="0" dirty="0" smtClean="0"/>
              <a:t> </a:t>
            </a:r>
            <a:r>
              <a:rPr lang="en-US" baseline="0" dirty="0" err="1" smtClean="0"/>
              <a:t>todo</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E6D2070-554E-2449-B29B-70FE15052A57}" type="slidenum">
              <a:rPr lang="en-US" smtClean="0"/>
              <a:t>9</a:t>
            </a:fld>
            <a:endParaRPr lang="en-US"/>
          </a:p>
        </p:txBody>
      </p:sp>
    </p:spTree>
    <p:extLst>
      <p:ext uri="{BB962C8B-B14F-4D97-AF65-F5344CB8AC3E}">
        <p14:creationId xmlns:p14="http://schemas.microsoft.com/office/powerpoint/2010/main" val="102233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Authors</a:t>
            </a:r>
            <a:r>
              <a:rPr lang="en-US" sz="1200" kern="1200" dirty="0" smtClean="0">
                <a:solidFill>
                  <a:schemeClr val="tx1"/>
                </a:solidFill>
                <a:effectLst/>
                <a:latin typeface="+mn-lt"/>
                <a:ea typeface="+mn-ea"/>
                <a:cs typeface="+mn-cs"/>
              </a:rPr>
              <a:t>: Benjamin </a:t>
            </a:r>
            <a:r>
              <a:rPr lang="en-US" sz="1200" kern="1200" dirty="0" err="1" smtClean="0">
                <a:solidFill>
                  <a:schemeClr val="tx1"/>
                </a:solidFill>
                <a:effectLst/>
                <a:latin typeface="+mn-lt"/>
                <a:ea typeface="+mn-ea"/>
                <a:cs typeface="+mn-cs"/>
              </a:rPr>
              <a:t>Dickter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Gennifer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Alie</a:t>
            </a:r>
            <a:r>
              <a:rPr lang="en-US" sz="1200" kern="1200" dirty="0" smtClean="0">
                <a:solidFill>
                  <a:schemeClr val="tx1"/>
                </a:solidFill>
                <a:effectLst/>
                <a:latin typeface="+mn-lt"/>
                <a:ea typeface="+mn-ea"/>
                <a:cs typeface="+mn-cs"/>
              </a:rPr>
              <a:t>, Megan Jones, and Eduardo Bunge</a:t>
            </a:r>
          </a:p>
          <a:p>
            <a:r>
              <a:rPr lang="en-US" sz="1200" b="1" kern="1200" dirty="0" smtClean="0">
                <a:solidFill>
                  <a:schemeClr val="tx1"/>
                </a:solidFill>
                <a:effectLst/>
                <a:latin typeface="+mn-lt"/>
                <a:ea typeface="+mn-ea"/>
                <a:cs typeface="+mn-cs"/>
              </a:rPr>
              <a:t>University Affiliation:</a:t>
            </a:r>
            <a:r>
              <a:rPr lang="en-US" sz="1200" kern="1200" dirty="0" smtClean="0">
                <a:solidFill>
                  <a:schemeClr val="tx1"/>
                </a:solidFill>
                <a:effectLst/>
                <a:latin typeface="+mn-lt"/>
                <a:ea typeface="+mn-ea"/>
                <a:cs typeface="+mn-cs"/>
              </a:rPr>
              <a:t> Palo Alto University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b="1" kern="1200" dirty="0" smtClean="0">
                <a:solidFill>
                  <a:schemeClr val="tx1"/>
                </a:solidFill>
                <a:effectLst/>
                <a:latin typeface="+mn-lt"/>
                <a:ea typeface="+mn-ea"/>
                <a:cs typeface="+mn-cs"/>
              </a:rPr>
              <a:t>Introduction</a:t>
            </a:r>
            <a:r>
              <a:rPr lang="en-US" sz="1200" kern="1200" dirty="0" smtClean="0">
                <a:solidFill>
                  <a:schemeClr val="tx1"/>
                </a:solidFill>
                <a:effectLst/>
                <a:latin typeface="+mn-lt"/>
                <a:ea typeface="+mn-ea"/>
                <a:cs typeface="+mn-cs"/>
              </a:rPr>
              <a:t>: Behavioral intervention technology (BIT) has the capacity to reach large quantities of people, generate affordable access to therapy, and increase the frequency of therapist-client communication. In addition, children and adolescents find BIT to be more approachable in comparison to clinical sessions. Thus, an analysis of the current research of BIT enhanced CBT may be useful in determining the progression of the field. </a:t>
            </a:r>
            <a:r>
              <a:rPr lang="en-US" sz="1200" b="1" kern="1200" dirty="0" smtClean="0">
                <a:solidFill>
                  <a:schemeClr val="tx1"/>
                </a:solidFill>
                <a:effectLst/>
                <a:latin typeface="+mn-lt"/>
                <a:ea typeface="+mn-ea"/>
                <a:cs typeface="+mn-cs"/>
              </a:rPr>
              <a:t>Goal</a:t>
            </a:r>
            <a:r>
              <a:rPr lang="en-US" sz="1200" kern="1200" dirty="0" smtClean="0">
                <a:solidFill>
                  <a:schemeClr val="tx1"/>
                </a:solidFill>
                <a:effectLst/>
                <a:latin typeface="+mn-lt"/>
                <a:ea typeface="+mn-ea"/>
                <a:cs typeface="+mn-cs"/>
              </a:rPr>
              <a:t>: Produce a </a:t>
            </a:r>
            <a:r>
              <a:rPr lang="en-US" sz="1200" kern="1200" dirty="0" err="1" smtClean="0">
                <a:solidFill>
                  <a:schemeClr val="tx1"/>
                </a:solidFill>
                <a:effectLst/>
                <a:latin typeface="+mn-lt"/>
                <a:ea typeface="+mn-ea"/>
                <a:cs typeface="+mn-cs"/>
              </a:rPr>
              <a:t>bibliometric</a:t>
            </a:r>
            <a:r>
              <a:rPr lang="en-US" sz="1200" kern="1200" dirty="0" smtClean="0">
                <a:solidFill>
                  <a:schemeClr val="tx1"/>
                </a:solidFill>
                <a:effectLst/>
                <a:latin typeface="+mn-lt"/>
                <a:ea typeface="+mn-ea"/>
                <a:cs typeface="+mn-cs"/>
              </a:rPr>
              <a:t> study to establish the quantitative research publication output of youth ages 2-17 and Cognitive-Behavioral Therapy (CBT) as it relates to BIT. Analysis of this output was designed to determine evolving trends in the research in regards to modality and disorder treated across time. </a:t>
            </a:r>
            <a:r>
              <a:rPr lang="en-US" sz="1200" b="1" kern="1200" dirty="0" smtClean="0">
                <a:solidFill>
                  <a:schemeClr val="tx1"/>
                </a:solidFill>
                <a:effectLst/>
                <a:latin typeface="+mn-lt"/>
                <a:ea typeface="+mn-ea"/>
                <a:cs typeface="+mn-cs"/>
              </a:rPr>
              <a:t>Methods</a:t>
            </a:r>
            <a:r>
              <a:rPr lang="en-US" sz="1200" kern="1200" dirty="0" smtClean="0">
                <a:solidFill>
                  <a:schemeClr val="tx1"/>
                </a:solidFill>
                <a:effectLst/>
                <a:latin typeface="+mn-lt"/>
                <a:ea typeface="+mn-ea"/>
                <a:cs typeface="+mn-cs"/>
              </a:rPr>
              <a:t>: The literature search was accomplished by including peer-reviewed articles found through </a:t>
            </a:r>
            <a:r>
              <a:rPr lang="en-US" sz="1200" kern="1200" dirty="0" err="1" smtClean="0">
                <a:solidFill>
                  <a:schemeClr val="tx1"/>
                </a:solidFill>
                <a:effectLst/>
                <a:latin typeface="+mn-lt"/>
                <a:ea typeface="+mn-ea"/>
                <a:cs typeface="+mn-cs"/>
              </a:rPr>
              <a:t>EBSCOhost</a:t>
            </a:r>
            <a:r>
              <a:rPr lang="en-US" sz="1200" kern="1200" dirty="0" smtClean="0">
                <a:solidFill>
                  <a:schemeClr val="tx1"/>
                </a:solidFill>
                <a:effectLst/>
                <a:latin typeface="+mn-lt"/>
                <a:ea typeface="+mn-ea"/>
                <a:cs typeface="+mn-cs"/>
              </a:rPr>
              <a:t> that mentioned terms related to children and adolescents, BIT, DSM-5 disorders, and CBT. An analysis of frequency of disorders and modalities researched was conducted. The three time points were defined as: 2000-2004, 2005-2009, 2010-2015. </a:t>
            </a:r>
            <a:r>
              <a:rPr lang="en-US" sz="1200" b="1" kern="1200" dirty="0" smtClean="0">
                <a:solidFill>
                  <a:schemeClr val="tx1"/>
                </a:solidFill>
                <a:effectLst/>
                <a:latin typeface="+mn-lt"/>
                <a:ea typeface="+mn-ea"/>
                <a:cs typeface="+mn-cs"/>
              </a:rPr>
              <a:t>Results</a:t>
            </a:r>
            <a:r>
              <a:rPr lang="en-US" sz="1200" kern="1200" dirty="0" smtClean="0">
                <a:solidFill>
                  <a:schemeClr val="tx1"/>
                </a:solidFill>
                <a:effectLst/>
                <a:latin typeface="+mn-lt"/>
                <a:ea typeface="+mn-ea"/>
                <a:cs typeface="+mn-cs"/>
              </a:rPr>
              <a:t>: In total, 136 articles were identified, addressing the following disorders: Depressive Disorders (n=46, 33.8%), Anxiety Disorders (n=45, 33.1%), Attention-Deficit Hyperactivity Disorder (n=30, 22.1%), Conduct Disorder (n=9, 6.6%), Obsessive-Compulsive Disorder (n=8, 5.9%), Post-Traumatic Stress Disorder (n=4, 2.9%), Substance Use (n=2, 1.5%), Autism Spectrum Disorder (n=2, 1.5%), and Disordered Eating (n=1, 0.7%). Eleven modalities were identified: Internet Delivered (n=52, 38.2%), Computer Delivered (n=26, 19.1%), Virtual Reality (n=14, 10.3%), </a:t>
            </a:r>
            <a:r>
              <a:rPr lang="en-US" sz="1200" kern="1200" dirty="0" err="1" smtClean="0">
                <a:solidFill>
                  <a:schemeClr val="tx1"/>
                </a:solidFill>
                <a:effectLst/>
                <a:latin typeface="+mn-lt"/>
                <a:ea typeface="+mn-ea"/>
                <a:cs typeface="+mn-cs"/>
              </a:rPr>
              <a:t>Computer+Therapist</a:t>
            </a:r>
            <a:r>
              <a:rPr lang="en-US" sz="1200" kern="1200" dirty="0" smtClean="0">
                <a:solidFill>
                  <a:schemeClr val="tx1"/>
                </a:solidFill>
                <a:effectLst/>
                <a:latin typeface="+mn-lt"/>
                <a:ea typeface="+mn-ea"/>
                <a:cs typeface="+mn-cs"/>
              </a:rPr>
              <a:t> (n=8, 5.9%), Telephone Assisted (n=8, 5.9%), Video Conferencing (n=7, 5.1%), Video Game (n=6, 4.4%), Video Enhanced (n=6, 4.4%), Smartphone App (n=6, 4.4%), CD-ROM (n=2, 1.5%), and Robot Assisted Treatment (n=1, 0.7%).  Additionally, the number of studies published during 2000-2004, 2005-2009, and 2010-2015 were 6, 35, and 95 respectively. </a:t>
            </a:r>
            <a:r>
              <a:rPr lang="en-US" sz="1200" b="1" kern="1200" dirty="0" smtClean="0">
                <a:solidFill>
                  <a:schemeClr val="tx1"/>
                </a:solidFill>
                <a:effectLst/>
                <a:latin typeface="+mn-lt"/>
                <a:ea typeface="+mn-ea"/>
                <a:cs typeface="+mn-cs"/>
              </a:rPr>
              <a:t>Conclusion</a:t>
            </a:r>
            <a:r>
              <a:rPr lang="en-US" sz="1200" kern="1200" dirty="0" smtClean="0">
                <a:solidFill>
                  <a:schemeClr val="tx1"/>
                </a:solidFill>
                <a:effectLst/>
                <a:latin typeface="+mn-lt"/>
                <a:ea typeface="+mn-ea"/>
                <a:cs typeface="+mn-cs"/>
              </a:rPr>
              <a:t>: Within the last 15 years, BIT-based research has focused mainly on the treatment for depression and anxiety disorders with less emphasis on other youth disorders. The most frequently used modalities included Internet Delivered and Computer Delivered treatments. In the last 5 years, research provided significant growth than in the previous decade. BIT enhanced CBT for youth is still an emerging field, and more research is recommended to further develop and disseminate mental health services.</a:t>
            </a: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Keywords</a:t>
            </a:r>
            <a:r>
              <a:rPr lang="en-US" sz="1200" kern="1200" dirty="0" smtClean="0">
                <a:solidFill>
                  <a:schemeClr val="tx1"/>
                </a:solidFill>
                <a:effectLst/>
                <a:latin typeface="+mn-lt"/>
                <a:ea typeface="+mn-ea"/>
                <a:cs typeface="+mn-cs"/>
              </a:rPr>
              <a:t>: behavior intervention technology, </a:t>
            </a:r>
            <a:r>
              <a:rPr lang="en-US" sz="1200" kern="1200" dirty="0" err="1" smtClean="0">
                <a:solidFill>
                  <a:schemeClr val="tx1"/>
                </a:solidFill>
                <a:effectLst/>
                <a:latin typeface="+mn-lt"/>
                <a:ea typeface="+mn-ea"/>
                <a:cs typeface="+mn-cs"/>
              </a:rPr>
              <a:t>bibliometric</a:t>
            </a:r>
            <a:r>
              <a:rPr lang="en-US" sz="1200" kern="1200" dirty="0" smtClean="0">
                <a:solidFill>
                  <a:schemeClr val="tx1"/>
                </a:solidFill>
                <a:effectLst/>
                <a:latin typeface="+mn-lt"/>
                <a:ea typeface="+mn-ea"/>
                <a:cs typeface="+mn-cs"/>
              </a:rPr>
              <a:t> study, cognitive-behavior therapy, children and adolescents  </a:t>
            </a:r>
          </a:p>
          <a:p>
            <a:r>
              <a:rPr lang="en-US" sz="1200" kern="1200" dirty="0" smtClean="0">
                <a:solidFill>
                  <a:schemeClr val="tx1"/>
                </a:solidFill>
                <a:effectLst/>
                <a:latin typeface="+mn-lt"/>
                <a:ea typeface="+mn-ea"/>
                <a:cs typeface="+mn-cs"/>
              </a:rPr>
              <a:t> </a:t>
            </a:r>
          </a:p>
          <a:p>
            <a:r>
              <a:rPr lang="en-US" dirty="0" smtClean="0">
                <a:solidFill>
                  <a:schemeClr val="tx1"/>
                </a:solidFill>
              </a:rPr>
              <a:t>2000-2004: 	6 </a:t>
            </a:r>
          </a:p>
          <a:p>
            <a:endParaRPr lang="en-US" dirty="0" smtClean="0">
              <a:solidFill>
                <a:schemeClr val="tx1"/>
              </a:solidFill>
            </a:endParaRPr>
          </a:p>
          <a:p>
            <a:r>
              <a:rPr lang="en-US" dirty="0" smtClean="0">
                <a:solidFill>
                  <a:schemeClr val="tx1"/>
                </a:solidFill>
              </a:rPr>
              <a:t>2005-2009: 	35 </a:t>
            </a:r>
          </a:p>
          <a:p>
            <a:endParaRPr lang="en-US" dirty="0" smtClean="0">
              <a:solidFill>
                <a:schemeClr val="tx1"/>
              </a:solidFill>
            </a:endParaRPr>
          </a:p>
          <a:p>
            <a:r>
              <a:rPr lang="en-US" dirty="0" smtClean="0">
                <a:solidFill>
                  <a:schemeClr val="tx1"/>
                </a:solidFill>
              </a:rPr>
              <a:t>2010-2015: 	95</a:t>
            </a:r>
            <a:endParaRPr lang="en-US" dirty="0" smtClean="0"/>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E6D2070-554E-2449-B29B-70FE15052A57}" type="slidenum">
              <a:rPr lang="en-US" smtClean="0">
                <a:solidFill>
                  <a:prstClr val="black"/>
                </a:solidFill>
                <a:latin typeface="Calibri"/>
              </a:rPr>
              <a:pPr/>
              <a:t>10</a:t>
            </a:fld>
            <a:endParaRPr lang="en-US">
              <a:solidFill>
                <a:prstClr val="black"/>
              </a:solidFill>
              <a:latin typeface="Calibri"/>
            </a:endParaRPr>
          </a:p>
        </p:txBody>
      </p:sp>
    </p:spTree>
    <p:extLst>
      <p:ext uri="{BB962C8B-B14F-4D97-AF65-F5344CB8AC3E}">
        <p14:creationId xmlns:p14="http://schemas.microsoft.com/office/powerpoint/2010/main" val="1535546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 see some examples of how tech and psych can work together…</a:t>
            </a:r>
            <a:endParaRPr lang="en-US" dirty="0"/>
          </a:p>
        </p:txBody>
      </p:sp>
      <p:sp>
        <p:nvSpPr>
          <p:cNvPr id="4" name="Slide Number Placeholder 3"/>
          <p:cNvSpPr>
            <a:spLocks noGrp="1"/>
          </p:cNvSpPr>
          <p:nvPr>
            <p:ph type="sldNum" sz="quarter" idx="10"/>
          </p:nvPr>
        </p:nvSpPr>
        <p:spPr/>
        <p:txBody>
          <a:bodyPr/>
          <a:lstStyle/>
          <a:p>
            <a:fld id="{EA564C10-46DB-624E-99D9-034ED39F96EB}"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p14="http://schemas.microsoft.com/office/powerpoint/2010/main" val="1459522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"How may of you have considered setting up a reward system to get your children to do their homework or help with chores around the house?  </a:t>
            </a:r>
          </a:p>
          <a:p>
            <a:r>
              <a:rPr lang="en-US" sz="1200" kern="1200" dirty="0" smtClean="0">
                <a:solidFill>
                  <a:schemeClr val="tx1"/>
                </a:solidFill>
                <a:latin typeface="+mn-lt"/>
                <a:ea typeface="+mn-ea"/>
                <a:cs typeface="+mn-cs"/>
              </a:rPr>
              <a:t>And how many haven't done it because it is complicated to set one up?  Well, now there is an app for that!  -- [then describe the app, saying that it allows the parent and child to set up the system, decide on what they will get points for, and allows the parent to award the points and the child to see them adding up....]</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Although based on principles well established, it was not tested scientifically</a:t>
            </a:r>
            <a:endParaRPr lang="en-US" dirty="0"/>
          </a:p>
        </p:txBody>
      </p:sp>
      <p:sp>
        <p:nvSpPr>
          <p:cNvPr id="4" name="Slide Number Placeholder 3"/>
          <p:cNvSpPr>
            <a:spLocks noGrp="1"/>
          </p:cNvSpPr>
          <p:nvPr>
            <p:ph type="sldNum" sz="quarter" idx="10"/>
          </p:nvPr>
        </p:nvSpPr>
        <p:spPr/>
        <p:txBody>
          <a:bodyPr/>
          <a:lstStyle/>
          <a:p>
            <a:fld id="{EA564C10-46DB-624E-99D9-034ED39F96EB}" type="slidenum">
              <a:rPr lang="en-US" smtClean="0">
                <a:solidFill>
                  <a:prstClr val="black"/>
                </a:solidFill>
                <a:latin typeface="Calibri"/>
              </a:rPr>
              <a:pPr/>
              <a:t>12</a:t>
            </a:fld>
            <a:endParaRPr lang="en-US">
              <a:solidFill>
                <a:prstClr val="black"/>
              </a:solidFill>
              <a:latin typeface="Calibri"/>
            </a:endParaRPr>
          </a:p>
        </p:txBody>
      </p:sp>
    </p:spTree>
    <p:extLst>
      <p:ext uri="{BB962C8B-B14F-4D97-AF65-F5344CB8AC3E}">
        <p14:creationId xmlns:p14="http://schemas.microsoft.com/office/powerpoint/2010/main" val="3745635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interventions that have been tested..</a:t>
            </a:r>
          </a:p>
          <a:p>
            <a:r>
              <a:rPr lang="en-US" dirty="0" smtClean="0"/>
              <a:t>Prevention</a:t>
            </a:r>
            <a:r>
              <a:rPr lang="en-US" baseline="0" dirty="0" smtClean="0"/>
              <a:t> of depression in adolescents, in collaboration with a PCP. The PCP helps them minimally to get started…this expands our resources.</a:t>
            </a:r>
            <a:endParaRPr lang="en-US" dirty="0"/>
          </a:p>
        </p:txBody>
      </p:sp>
      <p:sp>
        <p:nvSpPr>
          <p:cNvPr id="4" name="Slide Number Placeholder 3"/>
          <p:cNvSpPr>
            <a:spLocks noGrp="1"/>
          </p:cNvSpPr>
          <p:nvPr>
            <p:ph type="sldNum" sz="quarter" idx="10"/>
          </p:nvPr>
        </p:nvSpPr>
        <p:spPr/>
        <p:txBody>
          <a:bodyPr/>
          <a:lstStyle/>
          <a:p>
            <a:fld id="{EA564C10-46DB-624E-99D9-034ED39F96EB}" type="slidenum">
              <a:rPr lang="en-US" smtClean="0">
                <a:solidFill>
                  <a:prstClr val="black"/>
                </a:solidFill>
                <a:latin typeface="Calibri"/>
              </a:rPr>
              <a:pPr/>
              <a:t>13</a:t>
            </a:fld>
            <a:endParaRPr lang="en-US">
              <a:solidFill>
                <a:prstClr val="black"/>
              </a:solidFill>
              <a:latin typeface="Calibri"/>
            </a:endParaRPr>
          </a:p>
        </p:txBody>
      </p:sp>
    </p:spTree>
    <p:extLst>
      <p:ext uri="{BB962C8B-B14F-4D97-AF65-F5344CB8AC3E}">
        <p14:creationId xmlns:p14="http://schemas.microsoft.com/office/powerpoint/2010/main" val="2963663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for anxiety</a:t>
            </a:r>
          </a:p>
          <a:p>
            <a:r>
              <a:rPr lang="en-US" dirty="0" smtClean="0"/>
              <a:t>First</a:t>
            </a:r>
            <a:r>
              <a:rPr lang="en-US" baseline="0" dirty="0" smtClean="0"/>
              <a:t> phase of the treatment, help of someone to get the program….</a:t>
            </a:r>
            <a:endParaRPr lang="en-US" dirty="0"/>
          </a:p>
        </p:txBody>
      </p:sp>
      <p:sp>
        <p:nvSpPr>
          <p:cNvPr id="4" name="Slide Number Placeholder 3"/>
          <p:cNvSpPr>
            <a:spLocks noGrp="1"/>
          </p:cNvSpPr>
          <p:nvPr>
            <p:ph type="sldNum" sz="quarter" idx="10"/>
          </p:nvPr>
        </p:nvSpPr>
        <p:spPr/>
        <p:txBody>
          <a:bodyPr/>
          <a:lstStyle/>
          <a:p>
            <a:fld id="{EA564C10-46DB-624E-99D9-034ED39F96EB}"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p14="http://schemas.microsoft.com/office/powerpoint/2010/main" val="582913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Graphicall</a:t>
            </a:r>
            <a:r>
              <a:rPr lang="en-US" dirty="0" smtClean="0"/>
              <a:t> way to show, teach,</a:t>
            </a:r>
            <a:r>
              <a:rPr lang="en-US" baseline="0" dirty="0" smtClean="0"/>
              <a:t> about anxiety</a:t>
            </a:r>
            <a:endParaRPr lang="en-US" dirty="0"/>
          </a:p>
        </p:txBody>
      </p:sp>
      <p:sp>
        <p:nvSpPr>
          <p:cNvPr id="4" name="Slide Number Placeholder 3"/>
          <p:cNvSpPr>
            <a:spLocks noGrp="1"/>
          </p:cNvSpPr>
          <p:nvPr>
            <p:ph type="sldNum" sz="quarter" idx="10"/>
          </p:nvPr>
        </p:nvSpPr>
        <p:spPr/>
        <p:txBody>
          <a:bodyPr/>
          <a:lstStyle/>
          <a:p>
            <a:fld id="{EA564C10-46DB-624E-99D9-034ED39F96EB}" type="slidenum">
              <a:rPr lang="en-US" smtClean="0">
                <a:solidFill>
                  <a:prstClr val="black"/>
                </a:solidFill>
                <a:latin typeface="Calibri"/>
              </a:rPr>
              <a:pPr/>
              <a:t>15</a:t>
            </a:fld>
            <a:endParaRPr lang="en-US">
              <a:solidFill>
                <a:prstClr val="black"/>
              </a:solidFill>
              <a:latin typeface="Calibri"/>
            </a:endParaRPr>
          </a:p>
        </p:txBody>
      </p:sp>
    </p:spTree>
    <p:extLst>
      <p:ext uri="{BB962C8B-B14F-4D97-AF65-F5344CB8AC3E}">
        <p14:creationId xmlns:p14="http://schemas.microsoft.com/office/powerpoint/2010/main" val="582913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Videogames seems like a reasonable</a:t>
            </a:r>
            <a:r>
              <a:rPr lang="en-US" baseline="0" dirty="0" smtClean="0"/>
              <a:t> option..</a:t>
            </a:r>
          </a:p>
          <a:p>
            <a:r>
              <a:rPr lang="en-US" baseline="0" dirty="0" smtClean="0"/>
              <a:t>This is the only one studied to date. </a:t>
            </a:r>
          </a:p>
          <a:p>
            <a:r>
              <a:rPr lang="en-US" baseline="0" dirty="0" err="1" smtClean="0"/>
              <a:t>Sparx</a:t>
            </a:r>
            <a:endParaRPr lang="en-US" dirty="0"/>
          </a:p>
        </p:txBody>
      </p:sp>
      <p:sp>
        <p:nvSpPr>
          <p:cNvPr id="4" name="Slide Number Placeholder 3"/>
          <p:cNvSpPr>
            <a:spLocks noGrp="1"/>
          </p:cNvSpPr>
          <p:nvPr>
            <p:ph type="sldNum" sz="quarter" idx="10"/>
          </p:nvPr>
        </p:nvSpPr>
        <p:spPr/>
        <p:txBody>
          <a:bodyPr/>
          <a:lstStyle/>
          <a:p>
            <a:fld id="{EA564C10-46DB-624E-99D9-034ED39F96EB}"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val="3375690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Instead of killing the bad guys, you need to fight against the </a:t>
            </a:r>
            <a:r>
              <a:rPr lang="en-US" dirty="0" err="1" smtClean="0"/>
              <a:t>neg</a:t>
            </a:r>
            <a:r>
              <a:rPr lang="en-US" dirty="0" smtClean="0"/>
              <a:t> thoughts…</a:t>
            </a:r>
          </a:p>
          <a:p>
            <a:endParaRPr lang="en-US" dirty="0" smtClean="0"/>
          </a:p>
          <a:p>
            <a:r>
              <a:rPr lang="en-US" dirty="0" smtClean="0"/>
              <a:t>Unfortunately it is not available to the public, is from NZ</a:t>
            </a:r>
            <a:endParaRPr lang="en-US" dirty="0"/>
          </a:p>
        </p:txBody>
      </p:sp>
      <p:sp>
        <p:nvSpPr>
          <p:cNvPr id="4" name="Slide Number Placeholder 3"/>
          <p:cNvSpPr>
            <a:spLocks noGrp="1"/>
          </p:cNvSpPr>
          <p:nvPr>
            <p:ph type="sldNum" sz="quarter" idx="10"/>
          </p:nvPr>
        </p:nvSpPr>
        <p:spPr/>
        <p:txBody>
          <a:bodyPr/>
          <a:lstStyle/>
          <a:p>
            <a:fld id="{EA564C10-46DB-624E-99D9-034ED39F96EB}"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p14="http://schemas.microsoft.com/office/powerpoint/2010/main" val="3981341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6D2070-554E-2449-B29B-70FE15052A57}" type="slidenum">
              <a:rPr lang="en-US" smtClean="0"/>
              <a:t>18</a:t>
            </a:fld>
            <a:endParaRPr lang="en-US"/>
          </a:p>
        </p:txBody>
      </p:sp>
    </p:spTree>
    <p:extLst>
      <p:ext uri="{BB962C8B-B14F-4D97-AF65-F5344CB8AC3E}">
        <p14:creationId xmlns:p14="http://schemas.microsoft.com/office/powerpoint/2010/main" val="4008603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a:t>
            </a:r>
            <a:r>
              <a:rPr lang="en-US" baseline="30000" dirty="0" smtClean="0"/>
              <a:t>st</a:t>
            </a:r>
            <a:r>
              <a:rPr lang="en-US" dirty="0" smtClean="0"/>
              <a:t> I checked every study (worldwide)</a:t>
            </a:r>
          </a:p>
          <a:p>
            <a:pPr lvl="1"/>
            <a:r>
              <a:rPr lang="en-US" dirty="0" smtClean="0"/>
              <a:t>Makes no sense (NZ, AU, don</a:t>
            </a:r>
            <a:r>
              <a:rPr lang="fr-FR" dirty="0" smtClean="0"/>
              <a:t>’</a:t>
            </a:r>
            <a:r>
              <a:rPr lang="en-US" dirty="0" smtClean="0"/>
              <a:t>t include </a:t>
            </a:r>
            <a:r>
              <a:rPr lang="en-US" dirty="0" err="1" smtClean="0"/>
              <a:t>latinos</a:t>
            </a:r>
            <a:r>
              <a:rPr lang="en-US" dirty="0" smtClean="0"/>
              <a:t>)</a:t>
            </a:r>
          </a:p>
          <a:p>
            <a:r>
              <a:rPr lang="en-US" dirty="0" smtClean="0"/>
              <a:t>2</a:t>
            </a:r>
            <a:r>
              <a:rPr lang="en-US" baseline="30000" dirty="0" smtClean="0"/>
              <a:t>nd</a:t>
            </a:r>
            <a:r>
              <a:rPr lang="en-US" dirty="0" smtClean="0"/>
              <a:t> I started to focus only on US studies</a:t>
            </a:r>
          </a:p>
          <a:p>
            <a:endParaRPr lang="en-US" dirty="0"/>
          </a:p>
        </p:txBody>
      </p:sp>
      <p:sp>
        <p:nvSpPr>
          <p:cNvPr id="4" name="Slide Number Placeholder 3"/>
          <p:cNvSpPr>
            <a:spLocks noGrp="1"/>
          </p:cNvSpPr>
          <p:nvPr>
            <p:ph type="sldNum" sz="quarter" idx="10"/>
          </p:nvPr>
        </p:nvSpPr>
        <p:spPr/>
        <p:txBody>
          <a:bodyPr/>
          <a:lstStyle/>
          <a:p>
            <a:fld id="{4E6D2070-554E-2449-B29B-70FE15052A57}" type="slidenum">
              <a:rPr lang="en-US" smtClean="0"/>
              <a:t>20</a:t>
            </a:fld>
            <a:endParaRPr lang="en-US"/>
          </a:p>
        </p:txBody>
      </p:sp>
    </p:spTree>
    <p:extLst>
      <p:ext uri="{BB962C8B-B14F-4D97-AF65-F5344CB8AC3E}">
        <p14:creationId xmlns:p14="http://schemas.microsoft.com/office/powerpoint/2010/main" val="1527073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 Latino is the</a:t>
            </a:r>
            <a:r>
              <a:rPr lang="en-US" baseline="0" dirty="0" smtClean="0"/>
              <a:t> percentage?</a:t>
            </a:r>
          </a:p>
          <a:p>
            <a:endParaRPr lang="en-US" baseline="0" dirty="0" smtClean="0"/>
          </a:p>
          <a:p>
            <a:r>
              <a:rPr lang="en-US" baseline="0" dirty="0" smtClean="0"/>
              <a:t>Put on a plain slide</a:t>
            </a:r>
            <a:endParaRPr lang="en-US" dirty="0"/>
          </a:p>
        </p:txBody>
      </p:sp>
      <p:sp>
        <p:nvSpPr>
          <p:cNvPr id="4" name="Slide Number Placeholder 3"/>
          <p:cNvSpPr>
            <a:spLocks noGrp="1"/>
          </p:cNvSpPr>
          <p:nvPr>
            <p:ph type="sldNum" sz="quarter" idx="10"/>
          </p:nvPr>
        </p:nvSpPr>
        <p:spPr/>
        <p:txBody>
          <a:bodyPr/>
          <a:lstStyle/>
          <a:p>
            <a:fld id="{4E6D2070-554E-2449-B29B-70FE15052A57}" type="slidenum">
              <a:rPr lang="en-US" smtClean="0">
                <a:solidFill>
                  <a:prstClr val="black"/>
                </a:solidFill>
                <a:latin typeface="Calibri"/>
              </a:rPr>
              <a:pPr/>
              <a:t>21</a:t>
            </a:fld>
            <a:endParaRPr lang="en-US">
              <a:solidFill>
                <a:prstClr val="black"/>
              </a:solidFill>
              <a:latin typeface="Calibri"/>
            </a:endParaRPr>
          </a:p>
        </p:txBody>
      </p:sp>
    </p:spTree>
    <p:extLst>
      <p:ext uri="{BB962C8B-B14F-4D97-AF65-F5344CB8AC3E}">
        <p14:creationId xmlns:p14="http://schemas.microsoft.com/office/powerpoint/2010/main" val="41917388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50000"/>
              </a:lnSpc>
            </a:pPr>
            <a:r>
              <a:rPr lang="en-US" sz="1200" dirty="0" smtClean="0"/>
              <a:t>Call for action.</a:t>
            </a:r>
          </a:p>
          <a:p>
            <a:pPr lvl="1">
              <a:lnSpc>
                <a:spcPct val="50000"/>
              </a:lnSpc>
            </a:pPr>
            <a:r>
              <a:rPr lang="en-US" sz="1000" dirty="0" smtClean="0"/>
              <a:t>There is a huge need of improving resources</a:t>
            </a:r>
          </a:p>
          <a:p>
            <a:pPr lvl="1">
              <a:lnSpc>
                <a:spcPct val="50000"/>
              </a:lnSpc>
            </a:pPr>
            <a:r>
              <a:rPr lang="en-US" sz="1000" dirty="0" err="1" smtClean="0"/>
              <a:t>latinos</a:t>
            </a:r>
            <a:r>
              <a:rPr lang="en-US" sz="1000" dirty="0" smtClean="0"/>
              <a:t> use technology more than whites, </a:t>
            </a:r>
          </a:p>
          <a:p>
            <a:pPr lvl="1">
              <a:lnSpc>
                <a:spcPct val="50000"/>
              </a:lnSpc>
            </a:pPr>
            <a:r>
              <a:rPr lang="en-US" sz="1000" dirty="0" smtClean="0"/>
              <a:t>little has been done, let’s start working on it…</a:t>
            </a:r>
          </a:p>
          <a:p>
            <a:pPr>
              <a:lnSpc>
                <a:spcPct val="50000"/>
              </a:lnSpc>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4E6D2070-554E-2449-B29B-70FE15052A57}" type="slidenum">
              <a:rPr lang="en-US" smtClean="0"/>
              <a:t>22</a:t>
            </a:fld>
            <a:endParaRPr lang="en-US"/>
          </a:p>
        </p:txBody>
      </p:sp>
    </p:spTree>
    <p:extLst>
      <p:ext uri="{BB962C8B-B14F-4D97-AF65-F5344CB8AC3E}">
        <p14:creationId xmlns:p14="http://schemas.microsoft.com/office/powerpoint/2010/main" val="42617599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 </a:t>
            </a:r>
            <a:r>
              <a:rPr lang="en-US" smtClean="0"/>
              <a:t>being said….</a:t>
            </a:r>
            <a:endParaRPr lang="en-US"/>
          </a:p>
        </p:txBody>
      </p:sp>
      <p:sp>
        <p:nvSpPr>
          <p:cNvPr id="4" name="Slide Number Placeholder 3"/>
          <p:cNvSpPr>
            <a:spLocks noGrp="1"/>
          </p:cNvSpPr>
          <p:nvPr>
            <p:ph type="sldNum" sz="quarter" idx="10"/>
          </p:nvPr>
        </p:nvSpPr>
        <p:spPr/>
        <p:txBody>
          <a:bodyPr/>
          <a:lstStyle/>
          <a:p>
            <a:fld id="{EA564C10-46DB-624E-99D9-034ED39F96EB}" type="slidenum">
              <a:rPr lang="en-US" smtClean="0"/>
              <a:t>23</a:t>
            </a:fld>
            <a:endParaRPr lang="en-US"/>
          </a:p>
        </p:txBody>
      </p:sp>
    </p:spTree>
    <p:extLst>
      <p:ext uri="{BB962C8B-B14F-4D97-AF65-F5344CB8AC3E}">
        <p14:creationId xmlns:p14="http://schemas.microsoft.com/office/powerpoint/2010/main" val="4186906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Rosie, </a:t>
            </a:r>
            <a:r>
              <a:rPr lang="en-US" dirty="0" err="1" smtClean="0"/>
              <a:t>por</a:t>
            </a:r>
            <a:r>
              <a:rPr lang="en-US" dirty="0" smtClean="0"/>
              <a:t> favor </a:t>
            </a:r>
            <a:r>
              <a:rPr lang="en-US" dirty="0" err="1" smtClean="0"/>
              <a:t>agregar</a:t>
            </a:r>
            <a:r>
              <a:rPr lang="en-US" dirty="0" smtClean="0"/>
              <a:t> </a:t>
            </a:r>
            <a:r>
              <a:rPr lang="en-US" dirty="0" err="1" smtClean="0"/>
              <a:t>una</a:t>
            </a:r>
            <a:r>
              <a:rPr lang="en-US" dirty="0" smtClean="0"/>
              <a:t> screen shot de catch it en</a:t>
            </a:r>
            <a:r>
              <a:rPr lang="en-US" baseline="0" dirty="0" smtClean="0"/>
              <a:t> </a:t>
            </a:r>
            <a:r>
              <a:rPr lang="en-US" baseline="0" dirty="0" err="1" smtClean="0"/>
              <a:t>esta</a:t>
            </a:r>
            <a:r>
              <a:rPr lang="en-US" baseline="0" dirty="0" smtClean="0"/>
              <a:t> slide</a:t>
            </a:r>
            <a:endParaRPr lang="en-US" dirty="0" smtClean="0"/>
          </a:p>
          <a:p>
            <a:endParaRPr lang="en-US" dirty="0" smtClean="0"/>
          </a:p>
          <a:p>
            <a:endParaRPr lang="en-US" dirty="0" smtClean="0"/>
          </a:p>
          <a:p>
            <a:endParaRPr lang="en-US" dirty="0" smtClean="0"/>
          </a:p>
          <a:p>
            <a:r>
              <a:rPr lang="en-US" dirty="0" smtClean="0"/>
              <a:t>low cost, socio-culturally relevant,</a:t>
            </a:r>
          </a:p>
          <a:p>
            <a:r>
              <a:rPr lang="en-US" dirty="0" smtClean="0"/>
              <a:t>easily implemented. The intervention</a:t>
            </a:r>
          </a:p>
          <a:p>
            <a:r>
              <a:rPr lang="en-US" dirty="0" smtClean="0"/>
              <a:t>named ‘‘CATCH-IT’’ (Competent Adulthood</a:t>
            </a:r>
          </a:p>
          <a:p>
            <a:r>
              <a:rPr lang="en-US" dirty="0" smtClean="0"/>
              <a:t>Transition with Cognitive-behavioral, Humanistic</a:t>
            </a:r>
          </a:p>
          <a:p>
            <a:r>
              <a:rPr lang="en-US" dirty="0" smtClean="0"/>
              <a:t>and Interpersonal Training) includes an initial motivational</a:t>
            </a:r>
          </a:p>
          <a:p>
            <a:r>
              <a:rPr lang="en-US" dirty="0" smtClean="0"/>
              <a:t>interview in primary care to engage the adolescent, fourteen</a:t>
            </a:r>
          </a:p>
          <a:p>
            <a:endParaRPr lang="en-US" dirty="0"/>
          </a:p>
        </p:txBody>
      </p:sp>
      <p:sp>
        <p:nvSpPr>
          <p:cNvPr id="4" name="Slide Number Placeholder 3"/>
          <p:cNvSpPr>
            <a:spLocks noGrp="1"/>
          </p:cNvSpPr>
          <p:nvPr>
            <p:ph type="sldNum" sz="quarter" idx="10"/>
          </p:nvPr>
        </p:nvSpPr>
        <p:spPr/>
        <p:txBody>
          <a:bodyPr/>
          <a:lstStyle/>
          <a:p>
            <a:fld id="{4E6D2070-554E-2449-B29B-70FE15052A57}" type="slidenum">
              <a:rPr lang="en-US" smtClean="0"/>
              <a:t>25</a:t>
            </a:fld>
            <a:endParaRPr lang="en-US"/>
          </a:p>
        </p:txBody>
      </p:sp>
    </p:spTree>
    <p:extLst>
      <p:ext uri="{BB962C8B-B14F-4D97-AF65-F5344CB8AC3E}">
        <p14:creationId xmlns:p14="http://schemas.microsoft.com/office/powerpoint/2010/main" val="3474531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Crawford EA, </a:t>
            </a:r>
            <a:r>
              <a:rPr lang="en-US" sz="1200" kern="1200" dirty="0" err="1" smtClean="0">
                <a:solidFill>
                  <a:schemeClr val="tx1"/>
                </a:solidFill>
                <a:effectLst/>
                <a:latin typeface="+mn-lt"/>
                <a:ea typeface="+mn-ea"/>
                <a:cs typeface="+mn-cs"/>
              </a:rPr>
              <a:t>Salloum</a:t>
            </a:r>
            <a:r>
              <a:rPr lang="en-US" sz="1200" kern="1200" dirty="0" smtClean="0">
                <a:solidFill>
                  <a:schemeClr val="tx1"/>
                </a:solidFill>
                <a:effectLst/>
                <a:latin typeface="+mn-lt"/>
                <a:ea typeface="+mn-ea"/>
                <a:cs typeface="+mn-cs"/>
              </a:rPr>
              <a:t> A, </a:t>
            </a:r>
            <a:r>
              <a:rPr lang="en-US" sz="1200" kern="1200" dirty="0" err="1" smtClean="0">
                <a:solidFill>
                  <a:schemeClr val="tx1"/>
                </a:solidFill>
                <a:effectLst/>
                <a:latin typeface="+mn-lt"/>
                <a:ea typeface="+mn-ea"/>
                <a:cs typeface="+mn-cs"/>
              </a:rPr>
              <a:t>Lewin</a:t>
            </a:r>
            <a:r>
              <a:rPr lang="en-US" sz="1200" kern="1200" dirty="0" smtClean="0">
                <a:solidFill>
                  <a:schemeClr val="tx1"/>
                </a:solidFill>
                <a:effectLst/>
                <a:latin typeface="+mn-lt"/>
                <a:ea typeface="+mn-ea"/>
                <a:cs typeface="+mn-cs"/>
              </a:rPr>
              <a:t> AB, </a:t>
            </a:r>
            <a:r>
              <a:rPr lang="en-US" sz="1200" kern="1200" dirty="0" err="1" smtClean="0">
                <a:solidFill>
                  <a:schemeClr val="tx1"/>
                </a:solidFill>
                <a:effectLst/>
                <a:latin typeface="+mn-lt"/>
                <a:ea typeface="+mn-ea"/>
                <a:cs typeface="+mn-cs"/>
              </a:rPr>
              <a:t>Andel</a:t>
            </a:r>
            <a:r>
              <a:rPr lang="en-US" sz="1200" kern="1200" dirty="0" smtClean="0">
                <a:solidFill>
                  <a:schemeClr val="tx1"/>
                </a:solidFill>
                <a:effectLst/>
                <a:latin typeface="+mn-lt"/>
                <a:ea typeface="+mn-ea"/>
                <a:cs typeface="+mn-cs"/>
              </a:rPr>
              <a:t> R, Murphy TK, </a:t>
            </a:r>
            <a:r>
              <a:rPr lang="en-US" sz="1200" kern="1200" dirty="0" err="1" smtClean="0">
                <a:solidFill>
                  <a:schemeClr val="tx1"/>
                </a:solidFill>
                <a:effectLst/>
                <a:latin typeface="+mn-lt"/>
                <a:ea typeface="+mn-ea"/>
                <a:cs typeface="+mn-cs"/>
              </a:rPr>
              <a:t>Storch</a:t>
            </a:r>
            <a:r>
              <a:rPr lang="en-US" sz="1200" kern="1200" dirty="0" smtClean="0">
                <a:solidFill>
                  <a:schemeClr val="tx1"/>
                </a:solidFill>
                <a:effectLst/>
                <a:latin typeface="+mn-lt"/>
                <a:ea typeface="+mn-ea"/>
                <a:cs typeface="+mn-cs"/>
              </a:rPr>
              <a:t> EA. A Pilot Study of Computer-Assisted Cognitive Behavioral Therapy for Childhood Anxiety in Community Mental Health Centers. Journal of Cognitive Psychotherapy. 2013 Aug 1;27(3):221–34. </a:t>
            </a:r>
          </a:p>
          <a:p>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Khanna</a:t>
            </a:r>
            <a:r>
              <a:rPr lang="en-US" sz="1200" kern="1200" dirty="0" smtClean="0">
                <a:solidFill>
                  <a:schemeClr val="tx1"/>
                </a:solidFill>
                <a:effectLst/>
                <a:latin typeface="+mn-lt"/>
                <a:ea typeface="+mn-ea"/>
                <a:cs typeface="+mn-cs"/>
              </a:rPr>
              <a:t> MS, Kendall PC. Computer-assisted cognitive behavioral therapy for child anxiety: Results of a randomized clinical trial. Journal of Consulting and Clinical Psychology. 2010;78(5):737–45.</a:t>
            </a:r>
            <a:r>
              <a:rPr lang="en-US" dirty="0" smtClean="0">
                <a:effectLst/>
              </a:rPr>
              <a:t> </a:t>
            </a:r>
          </a:p>
          <a:p>
            <a:endParaRPr lang="en-US" dirty="0" smtClean="0">
              <a:effectLst/>
            </a:endParaRPr>
          </a:p>
          <a:p>
            <a:r>
              <a:rPr lang="en-US" sz="1200" kern="1200" dirty="0" smtClean="0">
                <a:solidFill>
                  <a:schemeClr val="tx1"/>
                </a:solidFill>
                <a:effectLst/>
                <a:latin typeface="+mn-lt"/>
                <a:ea typeface="+mn-ea"/>
                <a:cs typeface="+mn-cs"/>
              </a:rPr>
              <a:t>Ramos V, </a:t>
            </a:r>
            <a:r>
              <a:rPr lang="en-US" sz="1200" kern="1200" dirty="0" err="1" smtClean="0">
                <a:solidFill>
                  <a:schemeClr val="tx1"/>
                </a:solidFill>
                <a:effectLst/>
                <a:latin typeface="+mn-lt"/>
                <a:ea typeface="+mn-ea"/>
                <a:cs typeface="+mn-cs"/>
              </a:rPr>
              <a:t>Piqueras</a:t>
            </a:r>
            <a:r>
              <a:rPr lang="en-US" sz="1200" kern="1200" dirty="0" smtClean="0">
                <a:solidFill>
                  <a:schemeClr val="tx1"/>
                </a:solidFill>
                <a:effectLst/>
                <a:latin typeface="+mn-lt"/>
                <a:ea typeface="+mn-ea"/>
                <a:cs typeface="+mn-cs"/>
              </a:rPr>
              <a:t> JA, </a:t>
            </a:r>
            <a:r>
              <a:rPr lang="en-US" sz="1200" kern="1200" dirty="0" err="1" smtClean="0">
                <a:solidFill>
                  <a:schemeClr val="tx1"/>
                </a:solidFill>
                <a:effectLst/>
                <a:latin typeface="+mn-lt"/>
                <a:ea typeface="+mn-ea"/>
                <a:cs typeface="+mn-cs"/>
              </a:rPr>
              <a:t>García-López</a:t>
            </a:r>
            <a:r>
              <a:rPr lang="en-US" sz="1200" kern="1200" dirty="0" smtClean="0">
                <a:solidFill>
                  <a:schemeClr val="tx1"/>
                </a:solidFill>
                <a:effectLst/>
                <a:latin typeface="+mn-lt"/>
                <a:ea typeface="+mn-ea"/>
                <a:cs typeface="+mn-cs"/>
              </a:rPr>
              <a:t> L-J. </a:t>
            </a:r>
            <a:r>
              <a:rPr lang="en-US" sz="1200" kern="1200" dirty="0" err="1" smtClean="0">
                <a:solidFill>
                  <a:schemeClr val="tx1"/>
                </a:solidFill>
                <a:effectLst/>
                <a:latin typeface="+mn-lt"/>
                <a:ea typeface="+mn-ea"/>
                <a:cs typeface="+mn-cs"/>
              </a:rPr>
              <a:t>Análisis</a:t>
            </a:r>
            <a:r>
              <a:rPr lang="en-US" sz="1200" kern="1200" dirty="0" smtClean="0">
                <a:solidFill>
                  <a:schemeClr val="tx1"/>
                </a:solidFill>
                <a:effectLst/>
                <a:latin typeface="+mn-lt"/>
                <a:ea typeface="+mn-ea"/>
                <a:cs typeface="+mn-cs"/>
              </a:rPr>
              <a:t> de la </a:t>
            </a:r>
            <a:r>
              <a:rPr lang="en-US" sz="1200" kern="1200" dirty="0" err="1" smtClean="0">
                <a:solidFill>
                  <a:schemeClr val="tx1"/>
                </a:solidFill>
                <a:effectLst/>
                <a:latin typeface="+mn-lt"/>
                <a:ea typeface="+mn-ea"/>
                <a:cs typeface="+mn-cs"/>
              </a:rPr>
              <a:t>eficacia</a:t>
            </a:r>
            <a:r>
              <a:rPr lang="en-US" sz="1200" kern="1200" dirty="0" smtClean="0">
                <a:solidFill>
                  <a:schemeClr val="tx1"/>
                </a:solidFill>
                <a:effectLst/>
                <a:latin typeface="+mn-lt"/>
                <a:ea typeface="+mn-ea"/>
                <a:cs typeface="+mn-cs"/>
              </a:rPr>
              <a:t> y </a:t>
            </a:r>
            <a:r>
              <a:rPr lang="en-US" sz="1200" kern="1200" dirty="0" err="1" smtClean="0">
                <a:solidFill>
                  <a:schemeClr val="tx1"/>
                </a:solidFill>
                <a:effectLst/>
                <a:latin typeface="+mn-lt"/>
                <a:ea typeface="+mn-ea"/>
                <a:cs typeface="+mn-cs"/>
              </a:rPr>
              <a:t>eficiencia</a:t>
            </a:r>
            <a:r>
              <a:rPr lang="en-US" sz="1200" kern="1200" dirty="0" smtClean="0">
                <a:solidFill>
                  <a:schemeClr val="tx1"/>
                </a:solidFill>
                <a:effectLst/>
                <a:latin typeface="+mn-lt"/>
                <a:ea typeface="+mn-ea"/>
                <a:cs typeface="+mn-cs"/>
              </a:rPr>
              <a:t> del </a:t>
            </a:r>
            <a:r>
              <a:rPr lang="en-US" sz="1200" kern="1200" dirty="0" err="1" smtClean="0">
                <a:solidFill>
                  <a:schemeClr val="tx1"/>
                </a:solidFill>
                <a:effectLst/>
                <a:latin typeface="+mn-lt"/>
                <a:ea typeface="+mn-ea"/>
                <a:cs typeface="+mn-cs"/>
              </a:rPr>
              <a:t>empleo</a:t>
            </a:r>
            <a:r>
              <a:rPr lang="en-US" sz="1200" kern="1200" dirty="0" smtClean="0">
                <a:solidFill>
                  <a:schemeClr val="tx1"/>
                </a:solidFill>
                <a:effectLst/>
                <a:latin typeface="+mn-lt"/>
                <a:ea typeface="+mn-ea"/>
                <a:cs typeface="+mn-cs"/>
              </a:rPr>
              <a:t> del </a:t>
            </a:r>
            <a:r>
              <a:rPr lang="en-US" sz="1200" kern="1200" dirty="0" err="1" smtClean="0">
                <a:solidFill>
                  <a:schemeClr val="tx1"/>
                </a:solidFill>
                <a:effectLst/>
                <a:latin typeface="+mn-lt"/>
                <a:ea typeface="+mn-ea"/>
                <a:cs typeface="+mn-cs"/>
              </a:rPr>
              <a:t>Videofeedback</a:t>
            </a:r>
            <a:r>
              <a:rPr lang="en-US" sz="1200" kern="1200" dirty="0" smtClean="0">
                <a:solidFill>
                  <a:schemeClr val="tx1"/>
                </a:solidFill>
                <a:effectLst/>
                <a:latin typeface="+mn-lt"/>
                <a:ea typeface="+mn-ea"/>
                <a:cs typeface="+mn-cs"/>
              </a:rPr>
              <a:t> en el </a:t>
            </a:r>
            <a:r>
              <a:rPr lang="en-US" sz="1200" kern="1200" dirty="0" err="1" smtClean="0">
                <a:solidFill>
                  <a:schemeClr val="tx1"/>
                </a:solidFill>
                <a:effectLst/>
                <a:latin typeface="+mn-lt"/>
                <a:ea typeface="+mn-ea"/>
                <a:cs typeface="+mn-cs"/>
              </a:rPr>
              <a:t>tratamiento</a:t>
            </a:r>
            <a:r>
              <a:rPr lang="en-US" sz="1200" kern="1200" dirty="0" smtClean="0">
                <a:solidFill>
                  <a:schemeClr val="tx1"/>
                </a:solidFill>
                <a:effectLst/>
                <a:latin typeface="+mn-lt"/>
                <a:ea typeface="+mn-ea"/>
                <a:cs typeface="+mn-cs"/>
              </a:rPr>
              <a:t> de </a:t>
            </a:r>
            <a:r>
              <a:rPr lang="en-US" sz="1200" kern="1200" dirty="0" err="1" smtClean="0">
                <a:solidFill>
                  <a:schemeClr val="tx1"/>
                </a:solidFill>
                <a:effectLst/>
                <a:latin typeface="+mn-lt"/>
                <a:ea typeface="+mn-ea"/>
                <a:cs typeface="+mn-cs"/>
              </a:rPr>
              <a:t>adolescentes</a:t>
            </a:r>
            <a:r>
              <a:rPr lang="en-US" sz="1200" kern="1200" dirty="0" smtClean="0">
                <a:solidFill>
                  <a:schemeClr val="tx1"/>
                </a:solidFill>
                <a:effectLst/>
                <a:latin typeface="+mn-lt"/>
                <a:ea typeface="+mn-ea"/>
                <a:cs typeface="+mn-cs"/>
              </a:rPr>
              <a:t> con un </a:t>
            </a:r>
            <a:r>
              <a:rPr lang="en-US" sz="1200" kern="1200" dirty="0" err="1" smtClean="0">
                <a:solidFill>
                  <a:schemeClr val="tx1"/>
                </a:solidFill>
                <a:effectLst/>
                <a:latin typeface="+mn-lt"/>
                <a:ea typeface="+mn-ea"/>
                <a:cs typeface="+mn-cs"/>
              </a:rPr>
              <a:t>trastorno</a:t>
            </a:r>
            <a:r>
              <a:rPr lang="en-US" sz="1200" kern="1200" dirty="0" smtClean="0">
                <a:solidFill>
                  <a:schemeClr val="tx1"/>
                </a:solidFill>
                <a:effectLst/>
                <a:latin typeface="+mn-lt"/>
                <a:ea typeface="+mn-ea"/>
                <a:cs typeface="+mn-cs"/>
              </a:rPr>
              <a:t> de </a:t>
            </a:r>
            <a:r>
              <a:rPr lang="en-US" sz="1200" kern="1200" dirty="0" err="1" smtClean="0">
                <a:solidFill>
                  <a:schemeClr val="tx1"/>
                </a:solidFill>
                <a:effectLst/>
                <a:latin typeface="+mn-lt"/>
                <a:ea typeface="+mn-ea"/>
                <a:cs typeface="+mn-cs"/>
              </a:rPr>
              <a:t>ansiedad</a:t>
            </a:r>
            <a:r>
              <a:rPr lang="en-US" sz="1200" kern="1200" dirty="0" smtClean="0">
                <a:solidFill>
                  <a:schemeClr val="tx1"/>
                </a:solidFill>
                <a:effectLst/>
                <a:latin typeface="+mn-lt"/>
                <a:ea typeface="+mn-ea"/>
                <a:cs typeface="+mn-cs"/>
              </a:rPr>
              <a:t> social. </a:t>
            </a:r>
            <a:r>
              <a:rPr lang="en-US" sz="1200" kern="1200" dirty="0" err="1" smtClean="0">
                <a:solidFill>
                  <a:schemeClr val="tx1"/>
                </a:solidFill>
                <a:effectLst/>
                <a:latin typeface="+mn-lt"/>
                <a:ea typeface="+mn-ea"/>
                <a:cs typeface="+mn-cs"/>
              </a:rPr>
              <a:t>Clínica</a:t>
            </a:r>
            <a:r>
              <a:rPr lang="en-US" sz="1200" kern="1200" dirty="0" smtClean="0">
                <a:solidFill>
                  <a:schemeClr val="tx1"/>
                </a:solidFill>
                <a:effectLst/>
                <a:latin typeface="+mn-lt"/>
                <a:ea typeface="+mn-ea"/>
                <a:cs typeface="+mn-cs"/>
              </a:rPr>
              <a:t> y </a:t>
            </a:r>
            <a:r>
              <a:rPr lang="en-US" sz="1200" kern="1200" dirty="0" err="1" smtClean="0">
                <a:solidFill>
                  <a:schemeClr val="tx1"/>
                </a:solidFill>
                <a:effectLst/>
                <a:latin typeface="+mn-lt"/>
                <a:ea typeface="+mn-ea"/>
                <a:cs typeface="+mn-cs"/>
              </a:rPr>
              <a:t>Salud</a:t>
            </a:r>
            <a:r>
              <a:rPr lang="en-US" sz="1200" kern="1200" dirty="0" smtClean="0">
                <a:solidFill>
                  <a:schemeClr val="tx1"/>
                </a:solidFill>
                <a:effectLst/>
                <a:latin typeface="+mn-lt"/>
                <a:ea typeface="+mn-ea"/>
                <a:cs typeface="+mn-cs"/>
              </a:rPr>
              <a:t>. 2008;19(2):249–64.</a:t>
            </a:r>
            <a:r>
              <a:rPr lang="en-US" dirty="0" smtClean="0">
                <a:effectLst/>
              </a:rPr>
              <a: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el </a:t>
            </a:r>
            <a:r>
              <a:rPr lang="en-US" sz="1200" b="0" i="0" u="none" strike="noStrike" kern="1200" baseline="0" dirty="0" err="1" smtClean="0">
                <a:solidFill>
                  <a:schemeClr val="tx1"/>
                </a:solidFill>
                <a:latin typeface="+mn-lt"/>
                <a:ea typeface="+mn-ea"/>
                <a:cs typeface="+mn-cs"/>
              </a:rPr>
              <a:t>componente</a:t>
            </a:r>
            <a:r>
              <a:rPr lang="en-US" sz="1200" b="0" i="0" u="none" strike="noStrike" kern="1200" baseline="0" dirty="0" smtClean="0">
                <a:solidFill>
                  <a:schemeClr val="tx1"/>
                </a:solidFill>
                <a:latin typeface="+mn-lt"/>
                <a:ea typeface="+mn-ea"/>
                <a:cs typeface="+mn-cs"/>
              </a:rPr>
              <a:t> de </a:t>
            </a:r>
            <a:r>
              <a:rPr lang="en-US" sz="1200" b="0" i="0" u="none" strike="noStrike" kern="1200" baseline="0" dirty="0" err="1" smtClean="0">
                <a:solidFill>
                  <a:schemeClr val="tx1"/>
                </a:solidFill>
                <a:latin typeface="+mn-lt"/>
                <a:ea typeface="+mn-ea"/>
                <a:cs typeface="+mn-cs"/>
              </a:rPr>
              <a:t>Videofeedback</a:t>
            </a:r>
            <a:r>
              <a:rPr lang="en-US" sz="1200" b="0" i="0" u="none" strike="noStrike" kern="1200" baseline="0" dirty="0" smtClean="0">
                <a:solidFill>
                  <a:schemeClr val="tx1"/>
                </a:solidFill>
                <a:latin typeface="+mn-lt"/>
                <a:ea typeface="+mn-ea"/>
                <a:cs typeface="+mn-cs"/>
              </a:rPr>
              <a:t> en 4 de </a:t>
            </a:r>
            <a:r>
              <a:rPr lang="en-US" sz="1200" b="0" i="0" u="none" strike="noStrike" kern="1200" baseline="0" dirty="0" err="1" smtClean="0">
                <a:solidFill>
                  <a:schemeClr val="tx1"/>
                </a:solidFill>
                <a:latin typeface="+mn-lt"/>
                <a:ea typeface="+mn-ea"/>
                <a:cs typeface="+mn-cs"/>
              </a:rPr>
              <a:t>las</a:t>
            </a:r>
            <a:r>
              <a:rPr lang="en-US" sz="1200" b="0" i="0" u="none" strike="noStrike" kern="1200" baseline="0" dirty="0" smtClean="0">
                <a:solidFill>
                  <a:schemeClr val="tx1"/>
                </a:solidFill>
                <a:latin typeface="+mn-lt"/>
                <a:ea typeface="+mn-ea"/>
                <a:cs typeface="+mn-cs"/>
              </a:rPr>
              <a:t> 12</a:t>
            </a:r>
          </a:p>
          <a:p>
            <a:r>
              <a:rPr lang="en-US" sz="1200" b="0" i="0" u="none" strike="noStrike" kern="1200" baseline="0" dirty="0" err="1" smtClean="0">
                <a:solidFill>
                  <a:schemeClr val="tx1"/>
                </a:solidFill>
                <a:latin typeface="+mn-lt"/>
                <a:ea typeface="+mn-ea"/>
                <a:cs typeface="+mn-cs"/>
              </a:rPr>
              <a:t>sesiones</a:t>
            </a:r>
            <a:r>
              <a:rPr lang="en-US" sz="1200" b="0" i="0" u="none" strike="noStrike" kern="1200" baseline="0" dirty="0" smtClean="0">
                <a:solidFill>
                  <a:schemeClr val="tx1"/>
                </a:solidFill>
                <a:latin typeface="+mn-lt"/>
                <a:ea typeface="+mn-ea"/>
                <a:cs typeface="+mn-cs"/>
              </a:rPr>
              <a:t>, y </a:t>
            </a:r>
            <a:r>
              <a:rPr lang="en-US" sz="1200" b="0" i="0" u="none" strike="noStrike" kern="1200" baseline="0" dirty="0" err="1" smtClean="0">
                <a:solidFill>
                  <a:schemeClr val="tx1"/>
                </a:solidFill>
                <a:latin typeface="+mn-lt"/>
                <a:ea typeface="+mn-ea"/>
                <a:cs typeface="+mn-cs"/>
              </a:rPr>
              <a:t>que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sirvió</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como</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grupo</a:t>
            </a:r>
            <a:r>
              <a:rPr lang="en-US" sz="1200" b="0" i="0" u="none" strike="noStrike" kern="1200" baseline="0" dirty="0" smtClean="0">
                <a:solidFill>
                  <a:schemeClr val="tx1"/>
                </a:solidFill>
                <a:latin typeface="+mn-lt"/>
                <a:ea typeface="+mn-ea"/>
                <a:cs typeface="+mn-cs"/>
              </a:rPr>
              <a:t> control. El </a:t>
            </a:r>
            <a:r>
              <a:rPr lang="en-US" sz="1200" b="0" i="0" u="none" strike="noStrike" kern="1200" baseline="0" dirty="0" err="1" smtClean="0">
                <a:solidFill>
                  <a:schemeClr val="tx1"/>
                </a:solidFill>
                <a:latin typeface="+mn-lt"/>
                <a:ea typeface="+mn-ea"/>
                <a:cs typeface="+mn-cs"/>
              </a:rPr>
              <a:t>segundo</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grupo</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recibió</a:t>
            </a:r>
            <a:r>
              <a:rPr lang="en-US" sz="1200" b="0" i="0" u="none" strike="noStrike" kern="1200" baseline="0" dirty="0" smtClean="0">
                <a:solidFill>
                  <a:schemeClr val="tx1"/>
                </a:solidFill>
                <a:latin typeface="+mn-lt"/>
                <a:ea typeface="+mn-ea"/>
                <a:cs typeface="+mn-cs"/>
              </a:rPr>
              <a:t> el </a:t>
            </a:r>
            <a:r>
              <a:rPr lang="en-US" sz="1200" b="0" i="0" u="none" strike="noStrike" kern="1200" baseline="0" dirty="0" err="1" smtClean="0">
                <a:solidFill>
                  <a:schemeClr val="tx1"/>
                </a:solidFill>
                <a:latin typeface="+mn-lt"/>
                <a:ea typeface="+mn-ea"/>
                <a:cs typeface="+mn-cs"/>
              </a:rPr>
              <a:t>mismo</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programa</a:t>
            </a:r>
            <a:r>
              <a:rPr lang="en-US" sz="1200" b="0" i="0" u="none" strike="noStrike" kern="1200" baseline="0" dirty="0" smtClean="0">
                <a:solidFill>
                  <a:schemeClr val="tx1"/>
                </a:solidFill>
                <a:latin typeface="+mn-lt"/>
                <a:ea typeface="+mn-ea"/>
                <a:cs typeface="+mn-cs"/>
              </a:rPr>
              <a:t> de </a:t>
            </a:r>
            <a:r>
              <a:rPr lang="en-US" sz="1200" b="0" i="0" u="none" strike="noStrike" kern="1200" baseline="0" dirty="0" err="1" smtClean="0">
                <a:solidFill>
                  <a:schemeClr val="tx1"/>
                </a:solidFill>
                <a:latin typeface="+mn-lt"/>
                <a:ea typeface="+mn-ea"/>
                <a:cs typeface="+mn-cs"/>
              </a:rPr>
              <a:t>intervención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pero</a:t>
            </a:r>
            <a:r>
              <a:rPr lang="en-US" sz="1200" b="0" i="0" u="none" strike="noStrike" kern="1200" baseline="0" dirty="0" smtClean="0">
                <a:solidFill>
                  <a:schemeClr val="tx1"/>
                </a:solidFill>
                <a:latin typeface="+mn-lt"/>
                <a:ea typeface="+mn-ea"/>
                <a:cs typeface="+mn-cs"/>
              </a:rPr>
              <a:t> el </a:t>
            </a:r>
            <a:r>
              <a:rPr lang="en-US" sz="1200" b="0" i="0" u="none" strike="noStrike" kern="1200" baseline="0" dirty="0" err="1" smtClean="0">
                <a:solidFill>
                  <a:schemeClr val="tx1"/>
                </a:solidFill>
                <a:latin typeface="+mn-lt"/>
                <a:ea typeface="+mn-ea"/>
                <a:cs typeface="+mn-cs"/>
              </a:rPr>
              <a:t>componente</a:t>
            </a:r>
            <a:r>
              <a:rPr lang="en-US" sz="1200" b="0" i="0" u="none" strike="noStrike" kern="1200" baseline="0" dirty="0" smtClean="0">
                <a:solidFill>
                  <a:schemeClr val="tx1"/>
                </a:solidFill>
                <a:latin typeface="+mn-lt"/>
                <a:ea typeface="+mn-ea"/>
                <a:cs typeface="+mn-cs"/>
              </a:rPr>
              <a:t> de </a:t>
            </a:r>
            <a:r>
              <a:rPr lang="en-US" sz="1200" b="0" i="0" u="none" strike="noStrike" kern="1200" baseline="0" dirty="0" err="1" smtClean="0">
                <a:solidFill>
                  <a:schemeClr val="tx1"/>
                </a:solidFill>
                <a:latin typeface="+mn-lt"/>
                <a:ea typeface="+mn-ea"/>
                <a:cs typeface="+mn-cs"/>
              </a:rPr>
              <a:t>Videofeedback</a:t>
            </a:r>
            <a:r>
              <a:rPr lang="en-US" sz="1200" b="0" i="0" u="none" strike="noStrike" kern="1200" baseline="0" dirty="0" smtClean="0">
                <a:solidFill>
                  <a:schemeClr val="tx1"/>
                </a:solidFill>
                <a:latin typeface="+mn-lt"/>
                <a:ea typeface="+mn-ea"/>
                <a:cs typeface="+mn-cs"/>
              </a:rPr>
              <a:t> se </a:t>
            </a:r>
            <a:r>
              <a:rPr lang="en-US" sz="1200" b="0" i="0" u="none" strike="noStrike" kern="1200" baseline="0" dirty="0" err="1" smtClean="0">
                <a:solidFill>
                  <a:schemeClr val="tx1"/>
                </a:solidFill>
                <a:latin typeface="+mn-lt"/>
                <a:ea typeface="+mn-ea"/>
                <a:cs typeface="+mn-cs"/>
              </a:rPr>
              <a:t>incluyó</a:t>
            </a:r>
            <a:r>
              <a:rPr lang="en-US" sz="1200" b="0" i="0" u="none" strike="noStrike" kern="1200" baseline="0" dirty="0" smtClean="0">
                <a:solidFill>
                  <a:schemeClr val="tx1"/>
                </a:solidFill>
                <a:latin typeface="+mn-lt"/>
                <a:ea typeface="+mn-ea"/>
                <a:cs typeface="+mn-cs"/>
              </a:rPr>
              <a:t> en</a:t>
            </a:r>
          </a:p>
          <a:p>
            <a:r>
              <a:rPr lang="en-US" sz="1200" b="0" i="0" u="none" strike="noStrike" kern="1200" baseline="0" dirty="0" smtClean="0">
                <a:solidFill>
                  <a:schemeClr val="tx1"/>
                </a:solidFill>
                <a:latin typeface="+mn-lt"/>
                <a:ea typeface="+mn-ea"/>
                <a:cs typeface="+mn-cs"/>
              </a:rPr>
              <a:t>10 de </a:t>
            </a:r>
            <a:r>
              <a:rPr lang="en-US" sz="1200" b="0" i="0" u="none" strike="noStrike" kern="1200" baseline="0" dirty="0" err="1" smtClean="0">
                <a:solidFill>
                  <a:schemeClr val="tx1"/>
                </a:solidFill>
                <a:latin typeface="+mn-lt"/>
                <a:ea typeface="+mn-ea"/>
                <a:cs typeface="+mn-cs"/>
              </a:rPr>
              <a:t>las</a:t>
            </a:r>
            <a:r>
              <a:rPr lang="en-US" sz="1200" b="0" i="0" u="none" strike="noStrike" kern="1200" baseline="0" dirty="0" smtClean="0">
                <a:solidFill>
                  <a:schemeClr val="tx1"/>
                </a:solidFill>
                <a:latin typeface="+mn-lt"/>
                <a:ea typeface="+mn-ea"/>
                <a:cs typeface="+mn-cs"/>
              </a:rPr>
              <a:t> 12 </a:t>
            </a:r>
            <a:r>
              <a:rPr lang="en-US" sz="1200" b="0" i="0" u="none" strike="noStrike" kern="1200" baseline="0" dirty="0" err="1" smtClean="0">
                <a:solidFill>
                  <a:schemeClr val="tx1"/>
                </a:solidFill>
                <a:latin typeface="+mn-lt"/>
                <a:ea typeface="+mn-ea"/>
                <a:cs typeface="+mn-cs"/>
              </a:rPr>
              <a:t>sesiones</a:t>
            </a:r>
            <a:r>
              <a:rPr lang="en-US" sz="1200" b="0" i="0" u="none" strike="noStrike" kern="1200" baseline="0" dirty="0" smtClean="0">
                <a:solidFill>
                  <a:schemeClr val="tx1"/>
                </a:solidFill>
                <a:latin typeface="+mn-lt"/>
                <a:ea typeface="+mn-ea"/>
                <a:cs typeface="+mn-cs"/>
              </a:rPr>
              <a:t>. Los </a:t>
            </a:r>
            <a:r>
              <a:rPr lang="en-US" sz="1200" b="0" i="0" u="none" strike="noStrike" kern="1200" baseline="0" dirty="0" err="1" smtClean="0">
                <a:solidFill>
                  <a:schemeClr val="tx1"/>
                </a:solidFill>
                <a:latin typeface="+mn-lt"/>
                <a:ea typeface="+mn-ea"/>
                <a:cs typeface="+mn-cs"/>
              </a:rPr>
              <a:t>resultados</a:t>
            </a:r>
            <a:r>
              <a:rPr lang="en-US" sz="1200" b="0" i="0" u="none" strike="noStrike" kern="1200" baseline="0" dirty="0" smtClean="0">
                <a:solidFill>
                  <a:schemeClr val="tx1"/>
                </a:solidFill>
                <a:latin typeface="+mn-lt"/>
                <a:ea typeface="+mn-ea"/>
                <a:cs typeface="+mn-cs"/>
              </a:rPr>
              <a:t> en el </a:t>
            </a:r>
            <a:r>
              <a:rPr lang="en-US" sz="1200" b="0" i="0" u="none" strike="noStrike" kern="1200" baseline="0" dirty="0" err="1" smtClean="0">
                <a:solidFill>
                  <a:schemeClr val="tx1"/>
                </a:solidFill>
                <a:latin typeface="+mn-lt"/>
                <a:ea typeface="+mn-ea"/>
                <a:cs typeface="+mn-cs"/>
              </a:rPr>
              <a:t>postest</a:t>
            </a:r>
            <a:r>
              <a:rPr lang="en-US" sz="1200" b="0" i="0" u="none" strike="noStrike" kern="1200" baseline="0" dirty="0" smtClean="0">
                <a:solidFill>
                  <a:schemeClr val="tx1"/>
                </a:solidFill>
                <a:latin typeface="+mn-lt"/>
                <a:ea typeface="+mn-ea"/>
                <a:cs typeface="+mn-cs"/>
              </a:rPr>
              <a:t> y en el </a:t>
            </a:r>
            <a:r>
              <a:rPr lang="en-US" sz="1200" b="0" i="0" u="none" strike="noStrike" kern="1200" baseline="0" dirty="0" err="1" smtClean="0">
                <a:solidFill>
                  <a:schemeClr val="tx1"/>
                </a:solidFill>
                <a:latin typeface="+mn-lt"/>
                <a:ea typeface="+mn-ea"/>
                <a:cs typeface="+mn-cs"/>
              </a:rPr>
              <a:t>seguimiento</a:t>
            </a:r>
            <a:r>
              <a:rPr lang="en-US" sz="1200" b="0" i="0" u="none" strike="noStrike" kern="1200" baseline="0" dirty="0" smtClean="0">
                <a:solidFill>
                  <a:schemeClr val="tx1"/>
                </a:solidFill>
                <a:latin typeface="+mn-lt"/>
                <a:ea typeface="+mn-ea"/>
                <a:cs typeface="+mn-cs"/>
              </a:rPr>
              <a:t> a los 6</a:t>
            </a:r>
          </a:p>
          <a:p>
            <a:r>
              <a:rPr lang="en-US" sz="1200" b="0" i="0" u="none" strike="noStrike" kern="1200" baseline="0" dirty="0" err="1" smtClean="0">
                <a:solidFill>
                  <a:schemeClr val="tx1"/>
                </a:solidFill>
                <a:latin typeface="+mn-lt"/>
                <a:ea typeface="+mn-ea"/>
                <a:cs typeface="+mn-cs"/>
              </a:rPr>
              <a:t>meses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mostraron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que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ambas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intervenciones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resultaron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ser</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altamente</a:t>
            </a:r>
            <a:r>
              <a:rPr lang="en-US" sz="1200" b="0" i="0" u="none" strike="noStrike" kern="1200" baseline="0" dirty="0" smtClean="0">
                <a:solidFill>
                  <a:schemeClr val="tx1"/>
                </a:solidFill>
                <a:latin typeface="+mn-lt"/>
                <a:ea typeface="+mn-ea"/>
                <a:cs typeface="+mn-cs"/>
              </a:rPr>
              <a:t> a la </a:t>
            </a:r>
            <a:r>
              <a:rPr lang="en-US" sz="1200" b="0" i="0" u="none" strike="noStrike" kern="1200" baseline="0" dirty="0" err="1" smtClean="0">
                <a:solidFill>
                  <a:schemeClr val="tx1"/>
                </a:solidFill>
                <a:latin typeface="+mn-lt"/>
                <a:ea typeface="+mn-ea"/>
                <a:cs typeface="+mn-cs"/>
              </a:rPr>
              <a:t>vez</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que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igualmente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eficaces</a:t>
            </a:r>
            <a:r>
              <a:rPr lang="en-US" sz="1200" b="0" i="0" u="none" strike="noStrike" kern="1200" baseline="0" dirty="0" smtClean="0">
                <a:solidFill>
                  <a:schemeClr val="tx1"/>
                </a:solidFill>
                <a:latin typeface="+mn-lt"/>
                <a:ea typeface="+mn-ea"/>
                <a:cs typeface="+mn-cs"/>
              </a:rPr>
              <a:t>; no </a:t>
            </a:r>
            <a:r>
              <a:rPr lang="en-US" sz="1200" b="0" i="0" u="none" strike="noStrike" kern="1200" baseline="0" dirty="0" err="1" smtClean="0">
                <a:solidFill>
                  <a:schemeClr val="tx1"/>
                </a:solidFill>
                <a:latin typeface="+mn-lt"/>
                <a:ea typeface="+mn-ea"/>
                <a:cs typeface="+mn-cs"/>
              </a:rPr>
              <a:t>hallándose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diferencias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significativas</a:t>
            </a:r>
            <a:r>
              <a:rPr lang="en-US" sz="1200" b="0" i="0" u="none" strike="noStrike" kern="1200" baseline="0" dirty="0" smtClean="0">
                <a:solidFill>
                  <a:schemeClr val="tx1"/>
                </a:solidFill>
                <a:latin typeface="+mn-lt"/>
                <a:ea typeface="+mn-ea"/>
                <a:cs typeface="+mn-cs"/>
              </a:rPr>
              <a:t> en los </a:t>
            </a:r>
            <a:r>
              <a:rPr lang="en-US" sz="1200" b="0" i="0" u="none" strike="noStrike" kern="1200" baseline="0" dirty="0" err="1" smtClean="0">
                <a:solidFill>
                  <a:schemeClr val="tx1"/>
                </a:solidFill>
                <a:latin typeface="+mn-lt"/>
                <a:ea typeface="+mn-ea"/>
                <a:cs typeface="+mn-cs"/>
              </a:rPr>
              <a:t>análisis</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estadísticos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efectuados</a:t>
            </a:r>
            <a:r>
              <a:rPr lang="en-US" sz="1200" b="0" i="0" u="none" strike="noStrike" kern="1200" baseline="0" dirty="0" smtClean="0">
                <a:solidFill>
                  <a:schemeClr val="tx1"/>
                </a:solidFill>
                <a:latin typeface="+mn-lt"/>
                <a:ea typeface="+mn-ea"/>
                <a:cs typeface="+mn-cs"/>
              </a:rPr>
              <a:t> en </a:t>
            </a:r>
            <a:r>
              <a:rPr lang="en-US" sz="1200" b="0" i="0" u="none" strike="noStrike" kern="1200" baseline="0" dirty="0" err="1" smtClean="0">
                <a:solidFill>
                  <a:schemeClr val="tx1"/>
                </a:solidFill>
                <a:latin typeface="+mn-lt"/>
                <a:ea typeface="+mn-ea"/>
                <a:cs typeface="+mn-cs"/>
              </a:rPr>
              <a:t>las</a:t>
            </a:r>
            <a:r>
              <a:rPr lang="en-US" sz="1200" b="0" i="0" u="none" strike="noStrike" kern="1200" baseline="0" dirty="0" smtClean="0">
                <a:solidFill>
                  <a:schemeClr val="tx1"/>
                </a:solidFill>
                <a:latin typeface="+mn-lt"/>
                <a:ea typeface="+mn-ea"/>
                <a:cs typeface="+mn-cs"/>
              </a:rPr>
              <a:t> variables </a:t>
            </a:r>
            <a:r>
              <a:rPr lang="en-US" sz="1200" b="0" i="0" u="none" strike="noStrike" kern="1200" baseline="0" dirty="0" err="1" smtClean="0">
                <a:solidFill>
                  <a:schemeClr val="tx1"/>
                </a:solidFill>
                <a:latin typeface="+mn-lt"/>
                <a:ea typeface="+mn-ea"/>
                <a:cs typeface="+mn-cs"/>
              </a:rPr>
              <a:t>dependientes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utilizadas</a:t>
            </a:r>
            <a:endParaRPr lang="en-US" dirty="0" smtClean="0">
              <a:effectLst/>
            </a:endParaRPr>
          </a:p>
          <a:p>
            <a:endParaRPr lang="en-US" dirty="0" smtClean="0">
              <a:effectLst/>
            </a:endParaRPr>
          </a:p>
          <a:p>
            <a:r>
              <a:rPr lang="en-US" sz="1200" kern="1200" dirty="0" smtClean="0">
                <a:solidFill>
                  <a:schemeClr val="tx1"/>
                </a:solidFill>
                <a:effectLst/>
                <a:latin typeface="+mn-lt"/>
                <a:ea typeface="+mn-ea"/>
                <a:cs typeface="+mn-cs"/>
              </a:rPr>
              <a:t>Gutierrez-Maldonado J, </a:t>
            </a:r>
            <a:r>
              <a:rPr lang="en-US" sz="1200" kern="1200" dirty="0" err="1" smtClean="0">
                <a:solidFill>
                  <a:schemeClr val="tx1"/>
                </a:solidFill>
                <a:effectLst/>
                <a:latin typeface="+mn-lt"/>
                <a:ea typeface="+mn-ea"/>
                <a:cs typeface="+mn-cs"/>
              </a:rPr>
              <a:t>Magallón-Neri</a:t>
            </a:r>
            <a:r>
              <a:rPr lang="en-US" sz="1200" kern="1200" dirty="0" smtClean="0">
                <a:solidFill>
                  <a:schemeClr val="tx1"/>
                </a:solidFill>
                <a:effectLst/>
                <a:latin typeface="+mn-lt"/>
                <a:ea typeface="+mn-ea"/>
                <a:cs typeface="+mn-cs"/>
              </a:rPr>
              <a:t> E, </a:t>
            </a:r>
            <a:r>
              <a:rPr lang="en-US" sz="1200" kern="1200" dirty="0" err="1" smtClean="0">
                <a:solidFill>
                  <a:schemeClr val="tx1"/>
                </a:solidFill>
                <a:effectLst/>
                <a:latin typeface="+mn-lt"/>
                <a:ea typeface="+mn-ea"/>
                <a:cs typeface="+mn-cs"/>
              </a:rPr>
              <a:t>Rus-Calafell</a:t>
            </a:r>
            <a:r>
              <a:rPr lang="en-US" sz="1200" kern="1200" dirty="0" smtClean="0">
                <a:solidFill>
                  <a:schemeClr val="tx1"/>
                </a:solidFill>
                <a:effectLst/>
                <a:latin typeface="+mn-lt"/>
                <a:ea typeface="+mn-ea"/>
                <a:cs typeface="+mn-cs"/>
              </a:rPr>
              <a:t> M, </a:t>
            </a:r>
            <a:r>
              <a:rPr lang="en-US" sz="1200" kern="1200" dirty="0" err="1" smtClean="0">
                <a:solidFill>
                  <a:schemeClr val="tx1"/>
                </a:solidFill>
                <a:effectLst/>
                <a:latin typeface="+mn-lt"/>
                <a:ea typeface="+mn-ea"/>
                <a:cs typeface="+mn-cs"/>
              </a:rPr>
              <a:t>Peñaloza</a:t>
            </a:r>
            <a:r>
              <a:rPr lang="en-US" sz="1200" kern="1200" dirty="0" smtClean="0">
                <a:solidFill>
                  <a:schemeClr val="tx1"/>
                </a:solidFill>
                <a:effectLst/>
                <a:latin typeface="+mn-lt"/>
                <a:ea typeface="+mn-ea"/>
                <a:cs typeface="+mn-cs"/>
              </a:rPr>
              <a:t>-Salazar C. Virtual reality exposure therapy for school phobia. </a:t>
            </a:r>
            <a:r>
              <a:rPr lang="en-US" sz="1200" kern="1200" dirty="0" err="1" smtClean="0">
                <a:solidFill>
                  <a:schemeClr val="tx1"/>
                </a:solidFill>
                <a:effectLst/>
                <a:latin typeface="+mn-lt"/>
                <a:ea typeface="+mn-ea"/>
                <a:cs typeface="+mn-cs"/>
              </a:rPr>
              <a:t>Anuario</a:t>
            </a:r>
            <a:r>
              <a:rPr lang="en-US" sz="1200" kern="1200" dirty="0" smtClean="0">
                <a:solidFill>
                  <a:schemeClr val="tx1"/>
                </a:solidFill>
                <a:effectLst/>
                <a:latin typeface="+mn-lt"/>
                <a:ea typeface="+mn-ea"/>
                <a:cs typeface="+mn-cs"/>
              </a:rPr>
              <a:t> de </a:t>
            </a:r>
            <a:r>
              <a:rPr lang="en-US" sz="1200" kern="1200" dirty="0" err="1" smtClean="0">
                <a:solidFill>
                  <a:schemeClr val="tx1"/>
                </a:solidFill>
                <a:effectLst/>
                <a:latin typeface="+mn-lt"/>
                <a:ea typeface="+mn-ea"/>
                <a:cs typeface="+mn-cs"/>
              </a:rPr>
              <a:t>psicología</a:t>
            </a:r>
            <a:r>
              <a:rPr lang="en-US" sz="1200" kern="1200" dirty="0" smtClean="0">
                <a:solidFill>
                  <a:schemeClr val="tx1"/>
                </a:solidFill>
                <a:effectLst/>
                <a:latin typeface="+mn-lt"/>
                <a:ea typeface="+mn-ea"/>
                <a:cs typeface="+mn-cs"/>
              </a:rPr>
              <a:t>/The UB Journal of psychology. 2009;40(2):223–36.</a:t>
            </a:r>
            <a:r>
              <a:rPr lang="en-US" dirty="0" smtClean="0">
                <a:effectLst/>
              </a:rPr>
              <a:t> </a:t>
            </a:r>
          </a:p>
          <a:p>
            <a:r>
              <a:rPr lang="en-US" sz="1200" b="0" i="0" u="none" strike="noStrike" kern="1200" baseline="0" dirty="0" smtClean="0">
                <a:solidFill>
                  <a:schemeClr val="tx1"/>
                </a:solidFill>
                <a:latin typeface="+mn-lt"/>
                <a:ea typeface="+mn-ea"/>
                <a:cs typeface="+mn-cs"/>
              </a:rPr>
              <a:t>18 participants with high scores on school phobia measures</a:t>
            </a:r>
          </a:p>
          <a:p>
            <a:r>
              <a:rPr lang="en-US" sz="1200" b="0" i="0" u="none" strike="noStrike" kern="1200" baseline="0" dirty="0" smtClean="0">
                <a:solidFill>
                  <a:schemeClr val="tx1"/>
                </a:solidFill>
                <a:latin typeface="+mn-lt"/>
                <a:ea typeface="+mn-ea"/>
                <a:cs typeface="+mn-cs"/>
              </a:rPr>
              <a:t>were randomly assigned to a group of treatment whereas other 18 participants</a:t>
            </a:r>
          </a:p>
          <a:p>
            <a:r>
              <a:rPr lang="en-US" sz="1200" b="0" i="0" u="none" strike="noStrike" kern="1200" baseline="0" dirty="0" smtClean="0">
                <a:solidFill>
                  <a:schemeClr val="tx1"/>
                </a:solidFill>
                <a:latin typeface="+mn-lt"/>
                <a:ea typeface="+mn-ea"/>
                <a:cs typeface="+mn-cs"/>
              </a:rPr>
              <a:t>were assigned to a waiting list group. A specific treatment effect on </a:t>
            </a:r>
            <a:r>
              <a:rPr lang="en-US" sz="1200" b="0" i="0" u="none" strike="noStrike" kern="1200" baseline="0" dirty="0" err="1" smtClean="0">
                <a:solidFill>
                  <a:schemeClr val="tx1"/>
                </a:solidFill>
                <a:latin typeface="+mn-lt"/>
                <a:ea typeface="+mn-ea"/>
                <a:cs typeface="+mn-cs"/>
              </a:rPr>
              <a:t>schoolrelated</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fears was found suggesting that exposure by means of virtual environments</a:t>
            </a:r>
          </a:p>
          <a:p>
            <a:r>
              <a:rPr lang="en-US" sz="1200" b="0" i="0" u="none" strike="noStrike" kern="1200" baseline="0" dirty="0" smtClean="0">
                <a:solidFill>
                  <a:schemeClr val="tx1"/>
                </a:solidFill>
                <a:latin typeface="+mn-lt"/>
                <a:ea typeface="+mn-ea"/>
                <a:cs typeface="+mn-cs"/>
              </a:rPr>
              <a:t>might be an effective treatment for school phobia.</a:t>
            </a:r>
          </a:p>
          <a:p>
            <a:endParaRPr lang="en-US" sz="1200" b="0" i="0" u="none" strike="noStrike" kern="1200" baseline="0" dirty="0" smtClean="0">
              <a:solidFill>
                <a:schemeClr val="tx1"/>
              </a:solidFill>
              <a:effectLst/>
              <a:latin typeface="+mn-lt"/>
              <a:ea typeface="+mn-ea"/>
              <a:cs typeface="+mn-cs"/>
            </a:endParaRPr>
          </a:p>
          <a:p>
            <a:r>
              <a:rPr lang="en-US" sz="1200" b="0" i="0" u="none" strike="noStrike" kern="1200" baseline="0" dirty="0" err="1" smtClean="0">
                <a:solidFill>
                  <a:schemeClr val="tx1"/>
                </a:solidFill>
                <a:effectLst/>
                <a:latin typeface="+mn-lt"/>
                <a:ea typeface="+mn-ea"/>
                <a:cs typeface="+mn-cs"/>
              </a:rPr>
              <a:t>Bechor</a:t>
            </a:r>
            <a:r>
              <a:rPr lang="en-US" sz="1200" b="0" i="0" u="none" strike="noStrike" kern="1200" baseline="0" dirty="0" smtClean="0">
                <a:solidFill>
                  <a:schemeClr val="tx1"/>
                </a:solidFill>
                <a:effectLst/>
                <a:latin typeface="+mn-lt"/>
                <a:ea typeface="+mn-ea"/>
                <a:cs typeface="+mn-cs"/>
              </a:rPr>
              <a:t>:</a:t>
            </a:r>
          </a:p>
          <a:p>
            <a:r>
              <a:rPr lang="en-US" sz="1200" b="0" i="0" u="none" strike="noStrike" kern="1200" baseline="0" dirty="0" smtClean="0">
                <a:solidFill>
                  <a:schemeClr val="tx1"/>
                </a:solidFill>
                <a:latin typeface="+mn-lt"/>
                <a:ea typeface="+mn-ea"/>
                <a:cs typeface="+mn-cs"/>
              </a:rPr>
              <a:t>This case series presents findings from an open trial of ABMT among six children (four girls; Mage = 11.2 years) who completed a CBT protocol and continued to meet diagnostic criteria for an </a:t>
            </a:r>
            <a:r>
              <a:rPr lang="en-US" sz="1200" b="0" i="0" u="none" strike="noStrike" kern="1200" baseline="0" dirty="0" err="1" smtClean="0">
                <a:solidFill>
                  <a:schemeClr val="tx1"/>
                </a:solidFill>
                <a:latin typeface="+mn-lt"/>
                <a:ea typeface="+mn-ea"/>
                <a:cs typeface="+mn-cs"/>
              </a:rPr>
              <a:t>anxietydisorder</a:t>
            </a:r>
            <a:r>
              <a:rPr lang="en-US" sz="1200" b="0" i="0" u="none" strike="noStrike" kern="1200" baseline="0" dirty="0" smtClean="0">
                <a:solidFill>
                  <a:schemeClr val="tx1"/>
                </a:solidFill>
                <a:latin typeface="+mn-lt"/>
                <a:ea typeface="+mn-ea"/>
                <a:cs typeface="+mn-cs"/>
              </a:rPr>
              <a:t>. All children completed the ABMT protocol with no canceled or missed sessions. Child self-</a:t>
            </a:r>
            <a:r>
              <a:rPr lang="en-US" sz="1200" b="0" i="0" u="none" strike="noStrike" kern="1200" baseline="0" dirty="0" err="1" smtClean="0">
                <a:solidFill>
                  <a:schemeClr val="tx1"/>
                </a:solidFill>
                <a:latin typeface="+mn-lt"/>
                <a:ea typeface="+mn-ea"/>
                <a:cs typeface="+mn-cs"/>
              </a:rPr>
              <a:t>ratingson</a:t>
            </a:r>
            <a:r>
              <a:rPr lang="en-US" sz="1200" b="0" i="0" u="none" strike="noStrike" kern="1200" baseline="0" dirty="0" smtClean="0">
                <a:solidFill>
                  <a:schemeClr val="tx1"/>
                </a:solidFill>
                <a:latin typeface="+mn-lt"/>
                <a:ea typeface="+mn-ea"/>
                <a:cs typeface="+mn-cs"/>
              </a:rPr>
              <a:t> anxiety symptoms and depressive symptoms significantly decreased from pretreatment to </a:t>
            </a:r>
            <a:r>
              <a:rPr lang="en-US" sz="1200" b="0" i="0" u="none" strike="noStrike" kern="1200" baseline="0" dirty="0" err="1" smtClean="0">
                <a:solidFill>
                  <a:schemeClr val="tx1"/>
                </a:solidFill>
                <a:latin typeface="+mn-lt"/>
                <a:ea typeface="+mn-ea"/>
                <a:cs typeface="+mn-cs"/>
              </a:rPr>
              <a:t>posttreat-ment</a:t>
            </a:r>
            <a:r>
              <a:rPr lang="en-US" sz="1200" b="0" i="0" u="none" strike="noStrike" kern="1200" baseline="0" dirty="0" smtClean="0">
                <a:solidFill>
                  <a:schemeClr val="tx1"/>
                </a:solidFill>
                <a:latin typeface="+mn-lt"/>
                <a:ea typeface="+mn-ea"/>
                <a:cs typeface="+mn-cs"/>
              </a:rPr>
              <a:t>, as did parent ratings on child anxiety-related impairment. Parent ratings on child anxiety </a:t>
            </a:r>
            <a:r>
              <a:rPr lang="en-US" sz="1200" b="0" i="0" u="none" strike="noStrike" kern="1200" baseline="0" dirty="0" err="1" smtClean="0">
                <a:solidFill>
                  <a:schemeClr val="tx1"/>
                </a:solidFill>
                <a:latin typeface="+mn-lt"/>
                <a:ea typeface="+mn-ea"/>
                <a:cs typeface="+mn-cs"/>
              </a:rPr>
              <a:t>andinternalizing</a:t>
            </a:r>
            <a:r>
              <a:rPr lang="en-US" sz="1200" b="0" i="0" u="none" strike="noStrike" kern="1200" baseline="0" dirty="0" smtClean="0">
                <a:solidFill>
                  <a:schemeClr val="tx1"/>
                </a:solidFill>
                <a:latin typeface="+mn-lt"/>
                <a:ea typeface="+mn-ea"/>
                <a:cs typeface="+mn-cs"/>
              </a:rPr>
              <a:t> symptoms displayed non-significant decreases from pretreatment to </a:t>
            </a:r>
            <a:r>
              <a:rPr lang="en-US" sz="1200" b="0" i="0" u="none" strike="noStrike" kern="1200" baseline="0" dirty="0" err="1" smtClean="0">
                <a:solidFill>
                  <a:schemeClr val="tx1"/>
                </a:solidFill>
                <a:latin typeface="+mn-lt"/>
                <a:ea typeface="+mn-ea"/>
                <a:cs typeface="+mn-cs"/>
              </a:rPr>
              <a:t>posttreatment</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Thesefindings</a:t>
            </a:r>
            <a:r>
              <a:rPr lang="en-US" sz="1200" b="0" i="0" u="none" strike="noStrike" kern="1200" baseline="0" dirty="0" smtClean="0">
                <a:solidFill>
                  <a:schemeClr val="tx1"/>
                </a:solidFill>
                <a:latin typeface="+mn-lt"/>
                <a:ea typeface="+mn-ea"/>
                <a:cs typeface="+mn-cs"/>
              </a:rPr>
              <a:t> support the potential promise of ABMT as a feasible adjuvant treatment that reduces </a:t>
            </a:r>
            <a:r>
              <a:rPr lang="en-US" sz="1200" b="0" i="0" u="none" strike="noStrike" kern="1200" baseline="0" dirty="0" err="1" smtClean="0">
                <a:solidFill>
                  <a:schemeClr val="tx1"/>
                </a:solidFill>
                <a:latin typeface="+mn-lt"/>
                <a:ea typeface="+mn-ea"/>
                <a:cs typeface="+mn-cs"/>
              </a:rPr>
              <a:t>anxietyand</a:t>
            </a:r>
            <a:r>
              <a:rPr lang="en-US" sz="1200" b="0" i="0" u="none" strike="noStrike" kern="1200" baseline="0" dirty="0" smtClean="0">
                <a:solidFill>
                  <a:schemeClr val="tx1"/>
                </a:solidFill>
                <a:latin typeface="+mn-lt"/>
                <a:ea typeface="+mn-ea"/>
                <a:cs typeface="+mn-cs"/>
              </a:rPr>
              <a:t> impairment among child anxiety CBT </a:t>
            </a:r>
            <a:r>
              <a:rPr lang="en-US" sz="1200" b="0" i="0" u="none" strike="noStrike" kern="1200" baseline="0" dirty="0" err="1" smtClean="0">
                <a:solidFill>
                  <a:schemeClr val="tx1"/>
                </a:solidFill>
                <a:latin typeface="+mn-lt"/>
                <a:ea typeface="+mn-ea"/>
                <a:cs typeface="+mn-cs"/>
              </a:rPr>
              <a:t>nonresponders</a:t>
            </a:r>
            <a:r>
              <a:rPr lang="en-US" sz="1200" b="0" i="0" u="none" strike="noStrike" kern="1200" baseline="0" dirty="0" smtClean="0">
                <a:solidFill>
                  <a:schemeClr val="tx1"/>
                </a:solidFill>
                <a:latin typeface="+mn-lt"/>
                <a:ea typeface="+mn-ea"/>
                <a:cs typeface="+mn-cs"/>
              </a:rPr>
              <a:t>.</a:t>
            </a:r>
            <a:endParaRPr lang="en-US" dirty="0" smtClean="0">
              <a:effectLst/>
            </a:endParaRPr>
          </a:p>
          <a:p>
            <a:endParaRPr lang="en-US" dirty="0" smtClean="0">
              <a:effectLst/>
            </a:endParaRPr>
          </a:p>
        </p:txBody>
      </p:sp>
      <p:sp>
        <p:nvSpPr>
          <p:cNvPr id="4" name="Slide Number Placeholder 3"/>
          <p:cNvSpPr>
            <a:spLocks noGrp="1"/>
          </p:cNvSpPr>
          <p:nvPr>
            <p:ph type="sldNum" sz="quarter" idx="10"/>
          </p:nvPr>
        </p:nvSpPr>
        <p:spPr/>
        <p:txBody>
          <a:bodyPr/>
          <a:lstStyle/>
          <a:p>
            <a:fld id="{4E6D2070-554E-2449-B29B-70FE15052A57}" type="slidenum">
              <a:rPr lang="en-US" smtClean="0"/>
              <a:t>27</a:t>
            </a:fld>
            <a:endParaRPr lang="en-US"/>
          </a:p>
        </p:txBody>
      </p:sp>
    </p:spTree>
    <p:extLst>
      <p:ext uri="{BB962C8B-B14F-4D97-AF65-F5344CB8AC3E}">
        <p14:creationId xmlns:p14="http://schemas.microsoft.com/office/powerpoint/2010/main" val="42710180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457200" rtl="0" eaLnBrk="1" fontAlgn="auto" latinLnBrk="0" hangingPunct="1">
              <a:lnSpc>
                <a:spcPct val="100000"/>
              </a:lnSpc>
              <a:spcBef>
                <a:spcPts val="0"/>
              </a:spcBef>
              <a:spcAft>
                <a:spcPts val="0"/>
              </a:spcAft>
              <a:buClrTx/>
              <a:buSzTx/>
              <a:buFontTx/>
              <a:buAutoNum type="arabicPeriod" startAt="54"/>
              <a:tabLst/>
              <a:defRPr/>
            </a:pPr>
            <a:r>
              <a:rPr lang="en-US" sz="1200" kern="1200" dirty="0" err="1" smtClean="0">
                <a:solidFill>
                  <a:schemeClr val="tx1"/>
                </a:solidFill>
                <a:effectLst/>
                <a:latin typeface="+mn-lt"/>
                <a:ea typeface="+mn-ea"/>
                <a:cs typeface="+mn-cs"/>
              </a:rPr>
              <a:t>Storch</a:t>
            </a:r>
            <a:r>
              <a:rPr lang="en-US" sz="1200" kern="1200" dirty="0" smtClean="0">
                <a:solidFill>
                  <a:schemeClr val="tx1"/>
                </a:solidFill>
                <a:effectLst/>
                <a:latin typeface="+mn-lt"/>
                <a:ea typeface="+mn-ea"/>
                <a:cs typeface="+mn-cs"/>
              </a:rPr>
              <a:t> EA, </a:t>
            </a:r>
            <a:r>
              <a:rPr lang="en-US" sz="1200" kern="1200" dirty="0" err="1" smtClean="0">
                <a:solidFill>
                  <a:schemeClr val="tx1"/>
                </a:solidFill>
                <a:effectLst/>
                <a:latin typeface="+mn-lt"/>
                <a:ea typeface="+mn-ea"/>
                <a:cs typeface="+mn-cs"/>
              </a:rPr>
              <a:t>Caporino</a:t>
            </a:r>
            <a:r>
              <a:rPr lang="en-US" sz="1200" kern="1200" dirty="0" smtClean="0">
                <a:solidFill>
                  <a:schemeClr val="tx1"/>
                </a:solidFill>
                <a:effectLst/>
                <a:latin typeface="+mn-lt"/>
                <a:ea typeface="+mn-ea"/>
                <a:cs typeface="+mn-cs"/>
              </a:rPr>
              <a:t> NE, Morgan JR, </a:t>
            </a:r>
            <a:r>
              <a:rPr lang="en-US" sz="1200" kern="1200" dirty="0" err="1" smtClean="0">
                <a:solidFill>
                  <a:schemeClr val="tx1"/>
                </a:solidFill>
                <a:effectLst/>
                <a:latin typeface="+mn-lt"/>
                <a:ea typeface="+mn-ea"/>
                <a:cs typeface="+mn-cs"/>
              </a:rPr>
              <a:t>Lewin</a:t>
            </a:r>
            <a:r>
              <a:rPr lang="en-US" sz="1200" kern="1200" dirty="0" smtClean="0">
                <a:solidFill>
                  <a:schemeClr val="tx1"/>
                </a:solidFill>
                <a:effectLst/>
                <a:latin typeface="+mn-lt"/>
                <a:ea typeface="+mn-ea"/>
                <a:cs typeface="+mn-cs"/>
              </a:rPr>
              <a:t> AB, Rojas A, </a:t>
            </a:r>
            <a:r>
              <a:rPr lang="en-US" sz="1200" kern="1200" dirty="0" err="1" smtClean="0">
                <a:solidFill>
                  <a:schemeClr val="tx1"/>
                </a:solidFill>
                <a:effectLst/>
                <a:latin typeface="+mn-lt"/>
                <a:ea typeface="+mn-ea"/>
                <a:cs typeface="+mn-cs"/>
              </a:rPr>
              <a:t>Brauer</a:t>
            </a:r>
            <a:r>
              <a:rPr lang="en-US" sz="1200" kern="1200" dirty="0" smtClean="0">
                <a:solidFill>
                  <a:schemeClr val="tx1"/>
                </a:solidFill>
                <a:effectLst/>
                <a:latin typeface="+mn-lt"/>
                <a:ea typeface="+mn-ea"/>
                <a:cs typeface="+mn-cs"/>
              </a:rPr>
              <a:t> L, et al. Preliminary investigation of web-camera delivered cognitive-behavioral therapy for youth with obsessive-compulsive disorder. Psychiatry Research. 2011 Oct;189(3):407–12. </a:t>
            </a:r>
          </a:p>
          <a:p>
            <a:pPr marL="228600" marR="0" indent="-228600" algn="l" defTabSz="457200" rtl="0" eaLnBrk="1" fontAlgn="auto" latinLnBrk="0" hangingPunct="1">
              <a:lnSpc>
                <a:spcPct val="100000"/>
              </a:lnSpc>
              <a:spcBef>
                <a:spcPts val="0"/>
              </a:spcBef>
              <a:spcAft>
                <a:spcPts val="0"/>
              </a:spcAft>
              <a:buClrTx/>
              <a:buSzTx/>
              <a:buFontTx/>
              <a:buAutoNum type="arabicPeriod" startAt="54"/>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W-CBT was superior to WL on all outcome measures with large effect sizes; 81% were treatment responders; 56% meet remission  criteria; gains maintained at 3-month F-up</a:t>
            </a:r>
            <a:r>
              <a:rPr lang="en-US" dirty="0" smtClean="0">
                <a:effectLst/>
              </a:rPr>
              <a:t> </a:t>
            </a:r>
            <a:r>
              <a:rPr lang="en-US" sz="1200" kern="1200" dirty="0" smtClean="0">
                <a:solidFill>
                  <a:schemeClr val="tx1"/>
                </a:solidFill>
                <a:effectLst/>
                <a:latin typeface="+mn-lt"/>
                <a:ea typeface="+mn-ea"/>
                <a:cs typeface="+mn-cs"/>
              </a:rPr>
              <a:t> studio </a:t>
            </a:r>
            <a:r>
              <a:rPr lang="en-US" sz="1200" kern="1200" dirty="0" err="1" smtClean="0">
                <a:solidFill>
                  <a:schemeClr val="tx1"/>
                </a:solidFill>
                <a:effectLst/>
                <a:latin typeface="+mn-lt"/>
                <a:ea typeface="+mn-ea"/>
                <a:cs typeface="+mn-cs"/>
              </a:rPr>
              <a:t>hecho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por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investigadores</a:t>
            </a:r>
            <a:r>
              <a:rPr lang="en-US" sz="1200" kern="1200" dirty="0" smtClean="0">
                <a:solidFill>
                  <a:schemeClr val="tx1"/>
                </a:solidFill>
                <a:effectLst/>
                <a:latin typeface="+mn-lt"/>
                <a:ea typeface="+mn-ea"/>
                <a:cs typeface="+mn-cs"/>
              </a:rPr>
              <a:t> de south </a:t>
            </a:r>
            <a:r>
              <a:rPr lang="en-US" sz="1200" kern="1200" dirty="0" err="1" smtClean="0">
                <a:solidFill>
                  <a:schemeClr val="tx1"/>
                </a:solidFill>
                <a:effectLst/>
                <a:latin typeface="+mn-lt"/>
                <a:ea typeface="+mn-ea"/>
                <a:cs typeface="+mn-cs"/>
              </a:rPr>
              <a:t>florida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participante</a:t>
            </a:r>
            <a:r>
              <a:rPr lang="en-US" sz="1200" kern="1200" dirty="0" smtClean="0">
                <a:solidFill>
                  <a:schemeClr val="tx1"/>
                </a:solidFill>
                <a:effectLst/>
                <a:latin typeface="+mn-lt"/>
                <a:ea typeface="+mn-ea"/>
                <a:cs typeface="+mn-cs"/>
              </a:rPr>
              <a:t> de </a:t>
            </a:r>
            <a:r>
              <a:rPr lang="en-US" sz="1200" kern="1200" dirty="0" err="1" smtClean="0">
                <a:solidFill>
                  <a:schemeClr val="tx1"/>
                </a:solidFill>
                <a:effectLst/>
                <a:latin typeface="+mn-lt"/>
                <a:ea typeface="+mn-ea"/>
                <a:cs typeface="+mn-cs"/>
              </a:rPr>
              <a:t>otros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estados</a:t>
            </a:r>
            <a:r>
              <a:rPr lang="en-US" sz="1200" kern="1200" dirty="0" smtClean="0">
                <a:solidFill>
                  <a:schemeClr val="tx1"/>
                </a:solidFill>
                <a:effectLst/>
                <a:latin typeface="+mn-lt"/>
                <a:ea typeface="+mn-ea"/>
                <a:cs typeface="+mn-cs"/>
              </a:rPr>
              <a:t> via web cam. 3% </a:t>
            </a:r>
            <a:r>
              <a:rPr lang="en-US" sz="1200" kern="1200" dirty="0" err="1" smtClean="0">
                <a:solidFill>
                  <a:schemeClr val="tx1"/>
                </a:solidFill>
                <a:effectLst/>
                <a:latin typeface="+mn-lt"/>
                <a:ea typeface="+mn-ea"/>
                <a:cs typeface="+mn-cs"/>
              </a:rPr>
              <a:t>hispanic</a:t>
            </a:r>
            <a:endParaRPr lang="en-US" sz="1200" kern="1200" dirty="0" smtClean="0">
              <a:solidFill>
                <a:schemeClr val="tx1"/>
              </a:solidFill>
              <a:effectLst/>
              <a:latin typeface="+mn-lt"/>
              <a:ea typeface="+mn-ea"/>
              <a:cs typeface="+mn-cs"/>
            </a:endParaRPr>
          </a:p>
          <a:p>
            <a:pPr marL="228600" marR="0" indent="-228600" algn="l" defTabSz="457200" rtl="0" eaLnBrk="1" fontAlgn="auto" latinLnBrk="0" hangingPunct="1">
              <a:lnSpc>
                <a:spcPct val="100000"/>
              </a:lnSpc>
              <a:spcBef>
                <a:spcPts val="0"/>
              </a:spcBef>
              <a:spcAft>
                <a:spcPts val="0"/>
              </a:spcAft>
              <a:buClrTx/>
              <a:buSzTx/>
              <a:buFontTx/>
              <a:buAutoNum type="arabicPeriod" startAt="54"/>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E6D2070-554E-2449-B29B-70FE15052A57}" type="slidenum">
              <a:rPr lang="en-US" smtClean="0"/>
              <a:t>28</a:t>
            </a:fld>
            <a:endParaRPr lang="en-US"/>
          </a:p>
        </p:txBody>
      </p:sp>
    </p:spTree>
    <p:extLst>
      <p:ext uri="{BB962C8B-B14F-4D97-AF65-F5344CB8AC3E}">
        <p14:creationId xmlns:p14="http://schemas.microsoft.com/office/powerpoint/2010/main" val="1874327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Taylor TK, Webster‐Stratton C, </a:t>
            </a:r>
            <a:r>
              <a:rPr lang="en-US" sz="1200" kern="1200" dirty="0" err="1" smtClean="0">
                <a:solidFill>
                  <a:schemeClr val="tx1"/>
                </a:solidFill>
                <a:effectLst/>
                <a:latin typeface="+mn-lt"/>
                <a:ea typeface="+mn-ea"/>
                <a:cs typeface="+mn-cs"/>
              </a:rPr>
              <a:t>Feil</a:t>
            </a:r>
            <a:r>
              <a:rPr lang="en-US" sz="1200" kern="1200" dirty="0" smtClean="0">
                <a:solidFill>
                  <a:schemeClr val="tx1"/>
                </a:solidFill>
                <a:effectLst/>
                <a:latin typeface="+mn-lt"/>
                <a:ea typeface="+mn-ea"/>
                <a:cs typeface="+mn-cs"/>
              </a:rPr>
              <a:t> EG, Broadbent B, </a:t>
            </a:r>
            <a:r>
              <a:rPr lang="en-US" sz="1200" kern="1200" dirty="0" err="1" smtClean="0">
                <a:solidFill>
                  <a:schemeClr val="tx1"/>
                </a:solidFill>
                <a:effectLst/>
                <a:latin typeface="+mn-lt"/>
                <a:ea typeface="+mn-ea"/>
                <a:cs typeface="+mn-cs"/>
              </a:rPr>
              <a:t>Widdop</a:t>
            </a:r>
            <a:r>
              <a:rPr lang="en-US" sz="1200" kern="1200" dirty="0" smtClean="0">
                <a:solidFill>
                  <a:schemeClr val="tx1"/>
                </a:solidFill>
                <a:effectLst/>
                <a:latin typeface="+mn-lt"/>
                <a:ea typeface="+mn-ea"/>
                <a:cs typeface="+mn-cs"/>
              </a:rPr>
              <a:t> CS, Severson HH. Computer‐Based Intervention with Coaching: An Example Using the Incredible Years Program. Cognitive </a:t>
            </a:r>
            <a:r>
              <a:rPr lang="en-US" sz="1200" kern="1200" dirty="0" err="1" smtClean="0">
                <a:solidFill>
                  <a:schemeClr val="tx1"/>
                </a:solidFill>
                <a:effectLst/>
                <a:latin typeface="+mn-lt"/>
                <a:ea typeface="+mn-ea"/>
                <a:cs typeface="+mn-cs"/>
              </a:rPr>
              <a:t>Behaviour</a:t>
            </a:r>
            <a:r>
              <a:rPr lang="en-US" sz="1200" kern="1200" dirty="0" smtClean="0">
                <a:solidFill>
                  <a:schemeClr val="tx1"/>
                </a:solidFill>
                <a:effectLst/>
                <a:latin typeface="+mn-lt"/>
                <a:ea typeface="+mn-ea"/>
                <a:cs typeface="+mn-cs"/>
              </a:rPr>
              <a:t> Therapy. 2008 Dec;37(4):233–46. </a:t>
            </a:r>
          </a:p>
          <a:p>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Chacko</a:t>
            </a:r>
            <a:r>
              <a:rPr lang="en-US" sz="1200" kern="1200" dirty="0" smtClean="0">
                <a:solidFill>
                  <a:schemeClr val="tx1"/>
                </a:solidFill>
                <a:effectLst/>
                <a:latin typeface="+mn-lt"/>
                <a:ea typeface="+mn-ea"/>
                <a:cs typeface="+mn-cs"/>
              </a:rPr>
              <a:t> A, </a:t>
            </a:r>
            <a:r>
              <a:rPr lang="en-US" sz="1200" kern="1200" dirty="0" err="1" smtClean="0">
                <a:solidFill>
                  <a:schemeClr val="tx1"/>
                </a:solidFill>
                <a:effectLst/>
                <a:latin typeface="+mn-lt"/>
                <a:ea typeface="+mn-ea"/>
                <a:cs typeface="+mn-cs"/>
              </a:rPr>
              <a:t>Bedard</a:t>
            </a:r>
            <a:r>
              <a:rPr lang="en-US" sz="1200" kern="1200" dirty="0" smtClean="0">
                <a:solidFill>
                  <a:schemeClr val="tx1"/>
                </a:solidFill>
                <a:effectLst/>
                <a:latin typeface="+mn-lt"/>
                <a:ea typeface="+mn-ea"/>
                <a:cs typeface="+mn-cs"/>
              </a:rPr>
              <a:t> AC, Marks DJ, </a:t>
            </a:r>
            <a:r>
              <a:rPr lang="en-US" sz="1200" kern="1200" dirty="0" err="1" smtClean="0">
                <a:solidFill>
                  <a:schemeClr val="tx1"/>
                </a:solidFill>
                <a:effectLst/>
                <a:latin typeface="+mn-lt"/>
                <a:ea typeface="+mn-ea"/>
                <a:cs typeface="+mn-cs"/>
              </a:rPr>
              <a:t>Feirsen</a:t>
            </a:r>
            <a:r>
              <a:rPr lang="en-US" sz="1200" kern="1200" dirty="0" smtClean="0">
                <a:solidFill>
                  <a:schemeClr val="tx1"/>
                </a:solidFill>
                <a:effectLst/>
                <a:latin typeface="+mn-lt"/>
                <a:ea typeface="+mn-ea"/>
                <a:cs typeface="+mn-cs"/>
              </a:rPr>
              <a:t> N, </a:t>
            </a:r>
            <a:r>
              <a:rPr lang="en-US" sz="1200" kern="1200" dirty="0" err="1" smtClean="0">
                <a:solidFill>
                  <a:schemeClr val="tx1"/>
                </a:solidFill>
                <a:effectLst/>
                <a:latin typeface="+mn-lt"/>
                <a:ea typeface="+mn-ea"/>
                <a:cs typeface="+mn-cs"/>
              </a:rPr>
              <a:t>Uderman</a:t>
            </a:r>
            <a:r>
              <a:rPr lang="en-US" sz="1200" kern="1200" dirty="0" smtClean="0">
                <a:solidFill>
                  <a:schemeClr val="tx1"/>
                </a:solidFill>
                <a:effectLst/>
                <a:latin typeface="+mn-lt"/>
                <a:ea typeface="+mn-ea"/>
                <a:cs typeface="+mn-cs"/>
              </a:rPr>
              <a:t> JZ, </a:t>
            </a:r>
            <a:r>
              <a:rPr lang="en-US" sz="1200" kern="1200" dirty="0" err="1" smtClean="0">
                <a:solidFill>
                  <a:schemeClr val="tx1"/>
                </a:solidFill>
                <a:effectLst/>
                <a:latin typeface="+mn-lt"/>
                <a:ea typeface="+mn-ea"/>
                <a:cs typeface="+mn-cs"/>
              </a:rPr>
              <a:t>Chimiklis</a:t>
            </a:r>
            <a:r>
              <a:rPr lang="en-US" sz="1200" kern="1200" dirty="0" smtClean="0">
                <a:solidFill>
                  <a:schemeClr val="tx1"/>
                </a:solidFill>
                <a:effectLst/>
                <a:latin typeface="+mn-lt"/>
                <a:ea typeface="+mn-ea"/>
                <a:cs typeface="+mn-cs"/>
              </a:rPr>
              <a:t> A, et al. A randomized clinical trial of </a:t>
            </a:r>
            <a:r>
              <a:rPr lang="en-US" sz="1200" kern="1200" dirty="0" err="1" smtClean="0">
                <a:solidFill>
                  <a:schemeClr val="tx1"/>
                </a:solidFill>
                <a:effectLst/>
                <a:latin typeface="+mn-lt"/>
                <a:ea typeface="+mn-ea"/>
                <a:cs typeface="+mn-cs"/>
              </a:rPr>
              <a:t>Cogmed</a:t>
            </a:r>
            <a:r>
              <a:rPr lang="en-US" sz="1200" kern="1200" dirty="0" smtClean="0">
                <a:solidFill>
                  <a:schemeClr val="tx1"/>
                </a:solidFill>
                <a:effectLst/>
                <a:latin typeface="+mn-lt"/>
                <a:ea typeface="+mn-ea"/>
                <a:cs typeface="+mn-cs"/>
              </a:rPr>
              <a:t> Working Memory Training in school-age children with ADHD: a replication in a diverse sample using a control condition. Journal of Child Psychology and Psychiatry. 2014 Mar;55(3):247–55.  </a:t>
            </a:r>
          </a:p>
          <a:p>
            <a:r>
              <a:rPr lang="en-US" sz="1200" kern="1200" dirty="0" smtClean="0">
                <a:solidFill>
                  <a:schemeClr val="tx1"/>
                </a:solidFill>
                <a:effectLst/>
                <a:latin typeface="+mn-lt"/>
                <a:ea typeface="+mn-ea"/>
                <a:cs typeface="+mn-cs"/>
              </a:rPr>
              <a:t>CWM Act: targets storage and processing of verbal &amp; non-verbal WM, difficulty level titrated to individual. 25 training sessions, 5 days per week, 30-45 minute sessions.  CMW Placebo: active control</a:t>
            </a:r>
            <a:r>
              <a:rPr lang="en-US" dirty="0" smtClean="0">
                <a:effectLst/>
              </a:rPr>
              <a:t> </a:t>
            </a:r>
          </a:p>
          <a:p>
            <a:r>
              <a:rPr lang="en-US" sz="1200" kern="1200" dirty="0" smtClean="0">
                <a:solidFill>
                  <a:schemeClr val="tx1"/>
                </a:solidFill>
                <a:effectLst/>
                <a:latin typeface="+mn-lt"/>
                <a:ea typeface="+mn-ea"/>
                <a:cs typeface="+mn-cs"/>
              </a:rPr>
              <a:t>No sig. dif. in primary outcome measures between CWM Act and CWM Placebo.  Sig. improvements in verbal and nonverbal simple WM (storage) vs. placebo .   </a:t>
            </a:r>
            <a:r>
              <a:rPr lang="en-US" sz="1200" kern="1200" dirty="0" err="1" smtClean="0">
                <a:solidFill>
                  <a:schemeClr val="tx1"/>
                </a:solidFill>
                <a:effectLst/>
                <a:latin typeface="+mn-lt"/>
                <a:ea typeface="+mn-ea"/>
                <a:cs typeface="+mn-cs"/>
              </a:rPr>
              <a:t>chacko</a:t>
            </a:r>
            <a:r>
              <a:rPr lang="en-US" sz="1200" kern="1200" dirty="0" smtClean="0">
                <a:solidFill>
                  <a:schemeClr val="tx1"/>
                </a:solidFill>
                <a:effectLst/>
                <a:latin typeface="+mn-lt"/>
                <a:ea typeface="+mn-ea"/>
                <a:cs typeface="+mn-cs"/>
              </a:rPr>
              <a:t> 2014 </a:t>
            </a:r>
          </a:p>
          <a:p>
            <a:r>
              <a:rPr lang="en-US" sz="1200" kern="1200" dirty="0" smtClean="0">
                <a:solidFill>
                  <a:schemeClr val="tx1"/>
                </a:solidFill>
                <a:effectLst/>
                <a:latin typeface="+mn-lt"/>
                <a:ea typeface="+mn-ea"/>
                <a:cs typeface="+mn-cs"/>
              </a:rPr>
              <a:t>Hispanic or Latino 34% y 32%</a:t>
            </a:r>
          </a:p>
          <a:p>
            <a:endParaRPr lang="en-US" sz="1200" kern="1200" dirty="0" smtClean="0">
              <a:solidFill>
                <a:schemeClr val="tx1"/>
              </a:solidFill>
              <a:effectLst/>
              <a:latin typeface="+mn-lt"/>
              <a:ea typeface="+mn-ea"/>
              <a:cs typeface="+mn-cs"/>
            </a:endParaRPr>
          </a:p>
          <a:p>
            <a:r>
              <a:rPr lang="en-US" sz="1200" b="0" i="0" u="none" strike="noStrike" kern="1200" baseline="0" dirty="0" smtClean="0">
                <a:solidFill>
                  <a:schemeClr val="tx1"/>
                </a:solidFill>
                <a:latin typeface="+mn-lt"/>
                <a:ea typeface="+mn-ea"/>
                <a:cs typeface="+mn-cs"/>
              </a:rPr>
              <a:t>Conclusions: When a more rigorous comparison condition is utilized, CWMT demonstrates</a:t>
            </a:r>
          </a:p>
          <a:p>
            <a:r>
              <a:rPr lang="en-US" sz="1200" b="0" i="0" u="none" strike="noStrike" kern="1200" baseline="0" dirty="0" smtClean="0">
                <a:solidFill>
                  <a:schemeClr val="tx1"/>
                </a:solidFill>
                <a:latin typeface="+mn-lt"/>
                <a:ea typeface="+mn-ea"/>
                <a:cs typeface="+mn-cs"/>
              </a:rPr>
              <a:t>effects on certain aspects of working memory in children with ADHD; however, CWMT does not appear to</a:t>
            </a:r>
          </a:p>
          <a:p>
            <a:r>
              <a:rPr lang="en-US" sz="1200" b="0" i="0" u="none" strike="noStrike" kern="1200" baseline="0" dirty="0" smtClean="0">
                <a:solidFill>
                  <a:schemeClr val="tx1"/>
                </a:solidFill>
                <a:latin typeface="+mn-lt"/>
                <a:ea typeface="+mn-ea"/>
                <a:cs typeface="+mn-cs"/>
              </a:rPr>
              <a:t>foster treatment generalization to other domains of functioning. As such, CWMT should not be considered a viable</a:t>
            </a:r>
          </a:p>
          <a:p>
            <a:r>
              <a:rPr lang="en-US" sz="1200" b="0" i="0" u="none" strike="noStrike" kern="1200" baseline="0" dirty="0" smtClean="0">
                <a:solidFill>
                  <a:schemeClr val="tx1"/>
                </a:solidFill>
                <a:latin typeface="+mn-lt"/>
                <a:ea typeface="+mn-ea"/>
                <a:cs typeface="+mn-cs"/>
              </a:rPr>
              <a:t>treatment for children with ADHD.</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Lavigne</a:t>
            </a:r>
            <a:r>
              <a:rPr lang="en-US" sz="1200" kern="1200" dirty="0" smtClean="0">
                <a:solidFill>
                  <a:schemeClr val="tx1"/>
                </a:solidFill>
                <a:effectLst/>
                <a:latin typeface="+mn-lt"/>
                <a:ea typeface="+mn-ea"/>
                <a:cs typeface="+mn-cs"/>
              </a:rPr>
              <a:t> JV, </a:t>
            </a:r>
            <a:r>
              <a:rPr lang="en-US" sz="1200" kern="1200" dirty="0" err="1" smtClean="0">
                <a:solidFill>
                  <a:schemeClr val="tx1"/>
                </a:solidFill>
                <a:effectLst/>
                <a:latin typeface="+mn-lt"/>
                <a:ea typeface="+mn-ea"/>
                <a:cs typeface="+mn-cs"/>
              </a:rPr>
              <a:t>Dulcan</a:t>
            </a:r>
            <a:r>
              <a:rPr lang="en-US" sz="1200" kern="1200" dirty="0" smtClean="0">
                <a:solidFill>
                  <a:schemeClr val="tx1"/>
                </a:solidFill>
                <a:effectLst/>
                <a:latin typeface="+mn-lt"/>
                <a:ea typeface="+mn-ea"/>
                <a:cs typeface="+mn-cs"/>
              </a:rPr>
              <a:t> MK, </a:t>
            </a:r>
            <a:r>
              <a:rPr lang="en-US" sz="1200" kern="1200" dirty="0" err="1" smtClean="0">
                <a:solidFill>
                  <a:schemeClr val="tx1"/>
                </a:solidFill>
                <a:effectLst/>
                <a:latin typeface="+mn-lt"/>
                <a:ea typeface="+mn-ea"/>
                <a:cs typeface="+mn-cs"/>
              </a:rPr>
              <a:t>LeBailly</a:t>
            </a:r>
            <a:r>
              <a:rPr lang="en-US" sz="1200" kern="1200" dirty="0" smtClean="0">
                <a:solidFill>
                  <a:schemeClr val="tx1"/>
                </a:solidFill>
                <a:effectLst/>
                <a:latin typeface="+mn-lt"/>
                <a:ea typeface="+mn-ea"/>
                <a:cs typeface="+mn-cs"/>
              </a:rPr>
              <a:t> SA, </a:t>
            </a:r>
            <a:r>
              <a:rPr lang="en-US" sz="1200" kern="1200" dirty="0" err="1" smtClean="0">
                <a:solidFill>
                  <a:schemeClr val="tx1"/>
                </a:solidFill>
                <a:effectLst/>
                <a:latin typeface="+mn-lt"/>
                <a:ea typeface="+mn-ea"/>
                <a:cs typeface="+mn-cs"/>
              </a:rPr>
              <a:t>Binns</a:t>
            </a:r>
            <a:r>
              <a:rPr lang="en-US" sz="1200" kern="1200" dirty="0" smtClean="0">
                <a:solidFill>
                  <a:schemeClr val="tx1"/>
                </a:solidFill>
                <a:effectLst/>
                <a:latin typeface="+mn-lt"/>
                <a:ea typeface="+mn-ea"/>
                <a:cs typeface="+mn-cs"/>
              </a:rPr>
              <a:t> HJ, Cummins TK, </a:t>
            </a:r>
            <a:r>
              <a:rPr lang="en-US" sz="1200" kern="1200" dirty="0" err="1" smtClean="0">
                <a:solidFill>
                  <a:schemeClr val="tx1"/>
                </a:solidFill>
                <a:effectLst/>
                <a:latin typeface="+mn-lt"/>
                <a:ea typeface="+mn-ea"/>
                <a:cs typeface="+mn-cs"/>
              </a:rPr>
              <a:t>Jha</a:t>
            </a:r>
            <a:r>
              <a:rPr lang="en-US" sz="1200" kern="1200" dirty="0" smtClean="0">
                <a:solidFill>
                  <a:schemeClr val="tx1"/>
                </a:solidFill>
                <a:effectLst/>
                <a:latin typeface="+mn-lt"/>
                <a:ea typeface="+mn-ea"/>
                <a:cs typeface="+mn-cs"/>
              </a:rPr>
              <a:t> P. Computer-Assisted Management of Attention-Deficit/Hyperactivity Disorder. PEDIATRICS. 2011 Jul 1;128(1):e46–53.</a:t>
            </a:r>
          </a:p>
          <a:p>
            <a:endParaRPr lang="en-US" sz="1200" kern="1200" dirty="0" smtClean="0">
              <a:solidFill>
                <a:schemeClr val="tx1"/>
              </a:solidFill>
              <a:effectLst/>
              <a:latin typeface="+mn-lt"/>
              <a:ea typeface="+mn-ea"/>
              <a:cs typeface="+mn-cs"/>
            </a:endParaRPr>
          </a:p>
          <a:p>
            <a:r>
              <a:rPr lang="en-US" sz="1200" b="0" i="0" u="none" strike="noStrike" kern="1200" baseline="0" dirty="0" smtClean="0">
                <a:solidFill>
                  <a:schemeClr val="tx1"/>
                </a:solidFill>
                <a:latin typeface="+mn-lt"/>
                <a:ea typeface="+mn-ea"/>
                <a:cs typeface="+mn-cs"/>
              </a:rPr>
              <a:t>CONCLUSIONS: Brief physician training alone did not lead to reductions</a:t>
            </a:r>
          </a:p>
          <a:p>
            <a:r>
              <a:rPr lang="en-US" sz="1200" b="0" i="0" u="none" strike="noStrike" kern="1200" baseline="0" dirty="0" smtClean="0">
                <a:solidFill>
                  <a:schemeClr val="tx1"/>
                </a:solidFill>
                <a:latin typeface="+mn-lt"/>
                <a:ea typeface="+mn-ea"/>
                <a:cs typeface="+mn-cs"/>
              </a:rPr>
              <a:t>in ADHD symptoms, but adherence to a protocol that involved titration</a:t>
            </a:r>
          </a:p>
          <a:p>
            <a:r>
              <a:rPr lang="en-US" sz="1200" b="0" i="0" u="none" strike="noStrike" kern="1200" baseline="0" dirty="0" smtClean="0">
                <a:solidFill>
                  <a:schemeClr val="tx1"/>
                </a:solidFill>
                <a:latin typeface="+mn-lt"/>
                <a:ea typeface="+mn-ea"/>
                <a:cs typeface="+mn-cs"/>
              </a:rPr>
              <a:t>until the child’s symptoms were in the average range and had shown</a:t>
            </a:r>
          </a:p>
          <a:p>
            <a:r>
              <a:rPr lang="en-US" sz="1200" b="0" i="0" u="none" strike="noStrike" kern="1200" baseline="0" dirty="0" smtClean="0">
                <a:solidFill>
                  <a:schemeClr val="tx1"/>
                </a:solidFill>
                <a:latin typeface="+mn-lt"/>
                <a:ea typeface="+mn-ea"/>
                <a:cs typeface="+mn-cs"/>
              </a:rPr>
              <a:t>a reliable change led to better symptom reduction. Computer-assisted</a:t>
            </a:r>
          </a:p>
          <a:p>
            <a:r>
              <a:rPr lang="en-US" sz="1200" b="0" i="0" u="none" strike="noStrike" kern="1200" baseline="0" dirty="0" smtClean="0">
                <a:solidFill>
                  <a:schemeClr val="tx1"/>
                </a:solidFill>
                <a:latin typeface="+mn-lt"/>
                <a:ea typeface="+mn-ea"/>
                <a:cs typeface="+mn-cs"/>
              </a:rPr>
              <a:t>medication management can contribute to better treatment outcomes in</a:t>
            </a:r>
          </a:p>
          <a:p>
            <a:r>
              <a:rPr lang="en-US" sz="1200" b="0" i="0" u="none" strike="noStrike" kern="1200" baseline="0" dirty="0" smtClean="0">
                <a:solidFill>
                  <a:schemeClr val="tx1"/>
                </a:solidFill>
                <a:latin typeface="+mn-lt"/>
                <a:ea typeface="+mn-ea"/>
                <a:cs typeface="+mn-cs"/>
              </a:rPr>
              <a:t>primary care medication treatment of ADHD. Pediatrics 2011;128:e46–e53</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E6D2070-554E-2449-B29B-70FE15052A57}" type="slidenum">
              <a:rPr lang="en-US" smtClean="0"/>
              <a:t>29</a:t>
            </a:fld>
            <a:endParaRPr lang="en-US"/>
          </a:p>
        </p:txBody>
      </p:sp>
    </p:spTree>
    <p:extLst>
      <p:ext uri="{BB962C8B-B14F-4D97-AF65-F5344CB8AC3E}">
        <p14:creationId xmlns:p14="http://schemas.microsoft.com/office/powerpoint/2010/main" val="28360765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50000"/>
              </a:lnSpc>
            </a:pPr>
            <a:r>
              <a:rPr lang="en-US" dirty="0" smtClean="0">
                <a:solidFill>
                  <a:schemeClr val="tx1"/>
                </a:solidFill>
              </a:rPr>
              <a:t>2</a:t>
            </a:r>
          </a:p>
          <a:p>
            <a:pPr>
              <a:lnSpc>
                <a:spcPct val="150000"/>
              </a:lnSpc>
            </a:pPr>
            <a:r>
              <a:rPr lang="en-US" dirty="0" smtClean="0">
                <a:solidFill>
                  <a:schemeClr val="tx1"/>
                </a:solidFill>
              </a:rPr>
              <a:t>How many studies included Latino participants?</a:t>
            </a:r>
          </a:p>
          <a:p>
            <a:pPr lvl="1">
              <a:lnSpc>
                <a:spcPct val="150000"/>
              </a:lnSpc>
            </a:pPr>
            <a:r>
              <a:rPr lang="en-US" dirty="0" smtClean="0">
                <a:solidFill>
                  <a:schemeClr val="tx1"/>
                </a:solidFill>
              </a:rPr>
              <a:t>18% (N=67)</a:t>
            </a:r>
          </a:p>
          <a:p>
            <a:pPr>
              <a:lnSpc>
                <a:spcPct val="150000"/>
              </a:lnSpc>
            </a:pPr>
            <a:r>
              <a:rPr lang="en-US" dirty="0" smtClean="0">
                <a:solidFill>
                  <a:schemeClr val="tx1"/>
                </a:solidFill>
              </a:rPr>
              <a:t>What percentage of Latino/Hispanic participants were included in BITs studies for youth?</a:t>
            </a:r>
          </a:p>
          <a:p>
            <a:pPr lvl="1">
              <a:lnSpc>
                <a:spcPct val="150000"/>
              </a:lnSpc>
            </a:pPr>
            <a:r>
              <a:rPr lang="en-US" dirty="0" smtClean="0">
                <a:solidFill>
                  <a:schemeClr val="tx1"/>
                </a:solidFill>
              </a:rPr>
              <a:t>Media: XXXX Range 3% -83%</a:t>
            </a:r>
          </a:p>
          <a:p>
            <a:pPr lvl="1">
              <a:lnSpc>
                <a:spcPct val="150000"/>
              </a:lnSpc>
            </a:pPr>
            <a:endParaRPr lang="en-US" dirty="0" smtClean="0">
              <a:solidFill>
                <a:schemeClr val="tx1"/>
              </a:solidFill>
            </a:endParaRPr>
          </a:p>
          <a:p>
            <a:pPr lvl="1">
              <a:lnSpc>
                <a:spcPct val="170000"/>
              </a:lnSpc>
              <a:buClr>
                <a:srgbClr val="90C226"/>
              </a:buClr>
            </a:pPr>
            <a:r>
              <a:rPr lang="en-US" sz="1200" dirty="0" smtClean="0">
                <a:solidFill>
                  <a:schemeClr val="tx1"/>
                </a:solidFill>
              </a:rPr>
              <a:t>Mean: ~31%</a:t>
            </a:r>
          </a:p>
          <a:p>
            <a:pPr lvl="1">
              <a:lnSpc>
                <a:spcPct val="170000"/>
              </a:lnSpc>
              <a:buClr>
                <a:srgbClr val="90C226"/>
              </a:buClr>
            </a:pPr>
            <a:r>
              <a:rPr lang="en-US" sz="1200" dirty="0" smtClean="0">
                <a:solidFill>
                  <a:schemeClr val="tx1"/>
                </a:solidFill>
              </a:rPr>
              <a:t>Median: 12%</a:t>
            </a:r>
          </a:p>
          <a:p>
            <a:pPr lvl="1">
              <a:lnSpc>
                <a:spcPct val="170000"/>
              </a:lnSpc>
              <a:buClr>
                <a:srgbClr val="90C226"/>
              </a:buClr>
            </a:pPr>
            <a:r>
              <a:rPr lang="en-US" sz="1200" dirty="0" smtClean="0">
                <a:solidFill>
                  <a:schemeClr val="tx1"/>
                </a:solidFill>
              </a:rPr>
              <a:t>Range: 2-100%</a:t>
            </a:r>
          </a:p>
          <a:p>
            <a:pPr lvl="1">
              <a:lnSpc>
                <a:spcPct val="150000"/>
              </a:lnSpc>
            </a:pPr>
            <a:endParaRPr lang="en-US" dirty="0" smtClean="0">
              <a:solidFill>
                <a:schemeClr val="tx1"/>
              </a:solidFill>
            </a:endParaRPr>
          </a:p>
          <a:p>
            <a:pPr lvl="1">
              <a:lnSpc>
                <a:spcPct val="150000"/>
              </a:lnSpc>
            </a:pPr>
            <a:endParaRPr lang="en-US" dirty="0" smtClean="0">
              <a:solidFill>
                <a:schemeClr val="tx1"/>
              </a:solidFill>
            </a:endParaRPr>
          </a:p>
          <a:p>
            <a:pPr lvl="1">
              <a:lnSpc>
                <a:spcPct val="150000"/>
              </a:lnSpc>
            </a:pPr>
            <a:endParaRPr lang="en-US" dirty="0" smtClean="0">
              <a:solidFill>
                <a:schemeClr val="tx1"/>
              </a:solidFill>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4E6D2070-554E-2449-B29B-70FE15052A57}" type="slidenum">
              <a:rPr lang="en-US" smtClean="0"/>
              <a:t>30</a:t>
            </a:fld>
            <a:endParaRPr lang="en-US"/>
          </a:p>
        </p:txBody>
      </p:sp>
    </p:spTree>
    <p:extLst>
      <p:ext uri="{BB962C8B-B14F-4D97-AF65-F5344CB8AC3E}">
        <p14:creationId xmlns:p14="http://schemas.microsoft.com/office/powerpoint/2010/main" val="5938744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Further research is recommended in developing BIT-based interventions for youth </a:t>
            </a:r>
            <a:endParaRPr lang="en-US" dirty="0"/>
          </a:p>
        </p:txBody>
      </p:sp>
      <p:sp>
        <p:nvSpPr>
          <p:cNvPr id="4" name="Slide Number Placeholder 3"/>
          <p:cNvSpPr>
            <a:spLocks noGrp="1"/>
          </p:cNvSpPr>
          <p:nvPr>
            <p:ph type="sldNum" sz="quarter" idx="10"/>
          </p:nvPr>
        </p:nvSpPr>
        <p:spPr/>
        <p:txBody>
          <a:bodyPr/>
          <a:lstStyle/>
          <a:p>
            <a:fld id="{4E6D2070-554E-2449-B29B-70FE15052A57}" type="slidenum">
              <a:rPr lang="en-US" smtClean="0"/>
              <a:t>31</a:t>
            </a:fld>
            <a:endParaRPr lang="en-US"/>
          </a:p>
        </p:txBody>
      </p:sp>
    </p:spTree>
    <p:extLst>
      <p:ext uri="{BB962C8B-B14F-4D97-AF65-F5344CB8AC3E}">
        <p14:creationId xmlns:p14="http://schemas.microsoft.com/office/powerpoint/2010/main" val="11251959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pPr>
            <a:r>
              <a:rPr lang="en-US" sz="1600" b="1" dirty="0" smtClean="0">
                <a:solidFill>
                  <a:schemeClr val="tx1"/>
                </a:solidFill>
              </a:rPr>
              <a:t>Face-to-Face (F2F) </a:t>
            </a:r>
          </a:p>
          <a:p>
            <a:pPr lvl="1">
              <a:lnSpc>
                <a:spcPct val="170000"/>
              </a:lnSpc>
            </a:pPr>
            <a:r>
              <a:rPr lang="en-US" dirty="0" smtClean="0">
                <a:solidFill>
                  <a:schemeClr val="tx1"/>
                </a:solidFill>
              </a:rPr>
              <a:t>Clinician-patient one-on-one psychotherapy</a:t>
            </a:r>
          </a:p>
          <a:p>
            <a:pPr lvl="1">
              <a:lnSpc>
                <a:spcPct val="170000"/>
              </a:lnSpc>
            </a:pPr>
            <a:r>
              <a:rPr lang="en-US" dirty="0" smtClean="0">
                <a:solidFill>
                  <a:schemeClr val="tx1"/>
                </a:solidFill>
              </a:rPr>
              <a:t>Dominant model of delivering psychological interventions </a:t>
            </a:r>
          </a:p>
          <a:p>
            <a:pPr>
              <a:lnSpc>
                <a:spcPct val="170000"/>
              </a:lnSpc>
            </a:pPr>
            <a:r>
              <a:rPr lang="en-US" sz="1600" b="1" dirty="0" smtClean="0">
                <a:solidFill>
                  <a:schemeClr val="tx1"/>
                </a:solidFill>
              </a:rPr>
              <a:t>Digital Natives</a:t>
            </a:r>
          </a:p>
          <a:p>
            <a:pPr lvl="1">
              <a:lnSpc>
                <a:spcPct val="170000"/>
              </a:lnSpc>
            </a:pPr>
            <a:r>
              <a:rPr lang="en-US" dirty="0" smtClean="0">
                <a:solidFill>
                  <a:schemeClr val="tx1"/>
                </a:solidFill>
              </a:rPr>
              <a:t>The generation of youth that grew up in a world where technology is omnipresent </a:t>
            </a:r>
            <a:endParaRPr lang="en-US" sz="1600" dirty="0" smtClean="0">
              <a:solidFill>
                <a:schemeClr val="tx1"/>
              </a:solidFill>
            </a:endParaRPr>
          </a:p>
          <a:p>
            <a:pPr>
              <a:lnSpc>
                <a:spcPct val="170000"/>
              </a:lnSpc>
            </a:pPr>
            <a:r>
              <a:rPr lang="en-US" sz="1600" b="1" dirty="0" smtClean="0">
                <a:solidFill>
                  <a:schemeClr val="tx1"/>
                </a:solidFill>
              </a:rPr>
              <a:t>Behavioral Intervention Technologies</a:t>
            </a:r>
          </a:p>
          <a:p>
            <a:pPr lvl="1">
              <a:lnSpc>
                <a:spcPct val="170000"/>
              </a:lnSpc>
            </a:pPr>
            <a:r>
              <a:rPr lang="en-US" dirty="0" smtClean="0">
                <a:solidFill>
                  <a:schemeClr val="tx1"/>
                </a:solidFill>
              </a:rPr>
              <a:t>Mobile and electronic interventions that incorporate a variety of technologies, such as mobile phones, the Internet, and virtual reality to assist users in altering behaviors and cognitions related to mental and physical health wellness</a:t>
            </a:r>
          </a:p>
          <a:p>
            <a:endParaRPr lang="en-US" dirty="0"/>
          </a:p>
        </p:txBody>
      </p:sp>
      <p:sp>
        <p:nvSpPr>
          <p:cNvPr id="4" name="Slide Number Placeholder 3"/>
          <p:cNvSpPr>
            <a:spLocks noGrp="1"/>
          </p:cNvSpPr>
          <p:nvPr>
            <p:ph type="sldNum" sz="quarter" idx="10"/>
          </p:nvPr>
        </p:nvSpPr>
        <p:spPr/>
        <p:txBody>
          <a:bodyPr/>
          <a:lstStyle/>
          <a:p>
            <a:fld id="{4E6D2070-554E-2449-B29B-70FE15052A57}" type="slidenum">
              <a:rPr lang="en-US" smtClean="0"/>
              <a:t>33</a:t>
            </a:fld>
            <a:endParaRPr lang="en-US"/>
          </a:p>
        </p:txBody>
      </p:sp>
    </p:spTree>
    <p:extLst>
      <p:ext uri="{BB962C8B-B14F-4D97-AF65-F5344CB8AC3E}">
        <p14:creationId xmlns:p14="http://schemas.microsoft.com/office/powerpoint/2010/main" val="9964221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Further research is recommended in developing BIT-based interventions for youth </a:t>
            </a:r>
            <a:endParaRPr lang="en-US" dirty="0"/>
          </a:p>
        </p:txBody>
      </p:sp>
      <p:sp>
        <p:nvSpPr>
          <p:cNvPr id="4" name="Slide Number Placeholder 3"/>
          <p:cNvSpPr>
            <a:spLocks noGrp="1"/>
          </p:cNvSpPr>
          <p:nvPr>
            <p:ph type="sldNum" sz="quarter" idx="10"/>
          </p:nvPr>
        </p:nvSpPr>
        <p:spPr/>
        <p:txBody>
          <a:bodyPr/>
          <a:lstStyle/>
          <a:p>
            <a:fld id="{4E6D2070-554E-2449-B29B-70FE15052A57}" type="slidenum">
              <a:rPr lang="en-US" smtClean="0"/>
              <a:t>36</a:t>
            </a:fld>
            <a:endParaRPr lang="en-US"/>
          </a:p>
        </p:txBody>
      </p:sp>
    </p:spTree>
    <p:extLst>
      <p:ext uri="{BB962C8B-B14F-4D97-AF65-F5344CB8AC3E}">
        <p14:creationId xmlns:p14="http://schemas.microsoft.com/office/powerpoint/2010/main" val="11251959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6D2070-554E-2449-B29B-70FE15052A57}" type="slidenum">
              <a:rPr lang="en-US" smtClean="0"/>
              <a:t>37</a:t>
            </a:fld>
            <a:endParaRPr lang="en-US"/>
          </a:p>
        </p:txBody>
      </p:sp>
    </p:spTree>
    <p:extLst>
      <p:ext uri="{BB962C8B-B14F-4D97-AF65-F5344CB8AC3E}">
        <p14:creationId xmlns:p14="http://schemas.microsoft.com/office/powerpoint/2010/main" val="1484766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6D2070-554E-2449-B29B-70FE15052A57}" type="slidenum">
              <a:rPr lang="en-US" smtClean="0"/>
              <a:t>38</a:t>
            </a:fld>
            <a:endParaRPr lang="en-US"/>
          </a:p>
        </p:txBody>
      </p:sp>
    </p:spTree>
    <p:extLst>
      <p:ext uri="{BB962C8B-B14F-4D97-AF65-F5344CB8AC3E}">
        <p14:creationId xmlns:p14="http://schemas.microsoft.com/office/powerpoint/2010/main" val="18469759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6D2070-554E-2449-B29B-70FE15052A57}" type="slidenum">
              <a:rPr lang="en-US" smtClean="0"/>
              <a:t>42</a:t>
            </a:fld>
            <a:endParaRPr lang="en-US"/>
          </a:p>
        </p:txBody>
      </p:sp>
    </p:spTree>
    <p:extLst>
      <p:ext uri="{BB962C8B-B14F-4D97-AF65-F5344CB8AC3E}">
        <p14:creationId xmlns:p14="http://schemas.microsoft.com/office/powerpoint/2010/main" val="2919163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70AAA5F-CF93-B04D-BD41-729C90A366BC}" type="datetimeFigureOut">
              <a:rPr lang="en-US" smtClean="0"/>
              <a:t>5/25/15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4DDD8-18A7-4C4E-BBE0-860F97871914}" type="slidenum">
              <a:rPr lang="en-US" smtClean="0"/>
              <a:t>‹#›</a:t>
            </a:fld>
            <a:endParaRPr lang="en-US"/>
          </a:p>
        </p:txBody>
      </p:sp>
    </p:spTree>
    <p:extLst>
      <p:ext uri="{BB962C8B-B14F-4D97-AF65-F5344CB8AC3E}">
        <p14:creationId xmlns:p14="http://schemas.microsoft.com/office/powerpoint/2010/main" val="3330423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0AAA5F-CF93-B04D-BD41-729C90A366BC}" type="datetimeFigureOut">
              <a:rPr lang="en-US" smtClean="0"/>
              <a:t>5/25/15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4DDD8-18A7-4C4E-BBE0-860F97871914}" type="slidenum">
              <a:rPr lang="en-US" smtClean="0"/>
              <a:t>‹#›</a:t>
            </a:fld>
            <a:endParaRPr lang="en-US"/>
          </a:p>
        </p:txBody>
      </p:sp>
    </p:spTree>
    <p:extLst>
      <p:ext uri="{BB962C8B-B14F-4D97-AF65-F5344CB8AC3E}">
        <p14:creationId xmlns:p14="http://schemas.microsoft.com/office/powerpoint/2010/main" val="2797731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t>5/25/15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4DDD8-18A7-4C4E-BBE0-860F97871914}" type="slidenum">
              <a:rPr lang="en-US" smtClean="0"/>
              <a:t>‹#›</a:t>
            </a:fld>
            <a:endParaRPr lang="en-US"/>
          </a:p>
        </p:txBody>
      </p:sp>
    </p:spTree>
    <p:extLst>
      <p:ext uri="{BB962C8B-B14F-4D97-AF65-F5344CB8AC3E}">
        <p14:creationId xmlns:p14="http://schemas.microsoft.com/office/powerpoint/2010/main" val="3257292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70AAA5F-CF93-B04D-BD41-729C90A366BC}" type="datetimeFigureOut">
              <a:rPr lang="en-US" smtClean="0"/>
              <a:t>5/25/15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54DDD8-18A7-4C4E-BBE0-860F97871914}" type="slidenum">
              <a:rPr lang="en-US" smtClean="0"/>
              <a:t>‹#›</a:t>
            </a:fld>
            <a:endParaRPr lang="en-US"/>
          </a:p>
        </p:txBody>
      </p:sp>
    </p:spTree>
    <p:extLst>
      <p:ext uri="{BB962C8B-B14F-4D97-AF65-F5344CB8AC3E}">
        <p14:creationId xmlns:p14="http://schemas.microsoft.com/office/powerpoint/2010/main" val="2522746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70AAA5F-CF93-B04D-BD41-729C90A366BC}" type="datetimeFigureOut">
              <a:rPr lang="en-US" smtClean="0"/>
              <a:t>5/25/15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54DDD8-18A7-4C4E-BBE0-860F97871914}" type="slidenum">
              <a:rPr lang="en-US" smtClean="0"/>
              <a:t>‹#›</a:t>
            </a:fld>
            <a:endParaRPr lang="en-US"/>
          </a:p>
        </p:txBody>
      </p:sp>
    </p:spTree>
    <p:extLst>
      <p:ext uri="{BB962C8B-B14F-4D97-AF65-F5344CB8AC3E}">
        <p14:creationId xmlns:p14="http://schemas.microsoft.com/office/powerpoint/2010/main" val="932817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70AAA5F-CF93-B04D-BD41-729C90A366BC}" type="datetimeFigureOut">
              <a:rPr lang="en-US" smtClean="0"/>
              <a:t>5/25/15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54DDD8-18A7-4C4E-BBE0-860F97871914}" type="slidenum">
              <a:rPr lang="en-US" smtClean="0"/>
              <a:t>‹#›</a:t>
            </a:fld>
            <a:endParaRPr lang="en-US"/>
          </a:p>
        </p:txBody>
      </p:sp>
    </p:spTree>
    <p:extLst>
      <p:ext uri="{BB962C8B-B14F-4D97-AF65-F5344CB8AC3E}">
        <p14:creationId xmlns:p14="http://schemas.microsoft.com/office/powerpoint/2010/main" val="2872912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0AAA5F-CF93-B04D-BD41-729C90A366BC}" type="datetimeFigureOut">
              <a:rPr lang="en-US" smtClean="0"/>
              <a:t>5/25/15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54DDD8-18A7-4C4E-BBE0-860F97871914}" type="slidenum">
              <a:rPr lang="en-US" smtClean="0"/>
              <a:t>‹#›</a:t>
            </a:fld>
            <a:endParaRPr lang="en-US"/>
          </a:p>
        </p:txBody>
      </p:sp>
    </p:spTree>
    <p:extLst>
      <p:ext uri="{BB962C8B-B14F-4D97-AF65-F5344CB8AC3E}">
        <p14:creationId xmlns:p14="http://schemas.microsoft.com/office/powerpoint/2010/main" val="1716229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0AAA5F-CF93-B04D-BD41-729C90A366BC}" type="datetimeFigureOut">
              <a:rPr lang="en-US" smtClean="0"/>
              <a:t>5/25/15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54DDD8-18A7-4C4E-BBE0-860F97871914}" type="slidenum">
              <a:rPr lang="en-US" smtClean="0"/>
              <a:t>‹#›</a:t>
            </a:fld>
            <a:endParaRPr lang="en-US"/>
          </a:p>
        </p:txBody>
      </p:sp>
    </p:spTree>
    <p:extLst>
      <p:ext uri="{BB962C8B-B14F-4D97-AF65-F5344CB8AC3E}">
        <p14:creationId xmlns:p14="http://schemas.microsoft.com/office/powerpoint/2010/main" val="3181184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0AAA5F-CF93-B04D-BD41-729C90A366BC}" type="datetimeFigureOut">
              <a:rPr lang="en-US" smtClean="0"/>
              <a:t>5/25/15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54DDD8-18A7-4C4E-BBE0-860F97871914}" type="slidenum">
              <a:rPr lang="en-US" smtClean="0"/>
              <a:t>‹#›</a:t>
            </a:fld>
            <a:endParaRPr lang="en-US"/>
          </a:p>
        </p:txBody>
      </p:sp>
    </p:spTree>
    <p:extLst>
      <p:ext uri="{BB962C8B-B14F-4D97-AF65-F5344CB8AC3E}">
        <p14:creationId xmlns:p14="http://schemas.microsoft.com/office/powerpoint/2010/main" val="3405674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t>5/25/15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4DDD8-18A7-4C4E-BBE0-860F97871914}" type="slidenum">
              <a:rPr lang="en-US" smtClean="0"/>
              <a:t>‹#›</a:t>
            </a:fld>
            <a:endParaRPr lang="en-US"/>
          </a:p>
        </p:txBody>
      </p:sp>
    </p:spTree>
    <p:extLst>
      <p:ext uri="{BB962C8B-B14F-4D97-AF65-F5344CB8AC3E}">
        <p14:creationId xmlns:p14="http://schemas.microsoft.com/office/powerpoint/2010/main" val="1465114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t>5/25/15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4DDD8-18A7-4C4E-BBE0-860F97871914}"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874055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t>5/25/15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4DDD8-18A7-4C4E-BBE0-860F97871914}" type="slidenum">
              <a:rPr lang="en-US" smtClean="0"/>
              <a:t>‹#›</a:t>
            </a:fld>
            <a:endParaRPr lang="en-US"/>
          </a:p>
        </p:txBody>
      </p:sp>
    </p:spTree>
    <p:extLst>
      <p:ext uri="{BB962C8B-B14F-4D97-AF65-F5344CB8AC3E}">
        <p14:creationId xmlns:p14="http://schemas.microsoft.com/office/powerpoint/2010/main" val="2594699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t>5/25/15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4DDD8-18A7-4C4E-BBE0-860F97871914}"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08958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t>5/25/15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4DDD8-18A7-4C4E-BBE0-860F97871914}" type="slidenum">
              <a:rPr lang="en-US" smtClean="0"/>
              <a:t>‹#›</a:t>
            </a:fld>
            <a:endParaRPr lang="en-US"/>
          </a:p>
        </p:txBody>
      </p:sp>
    </p:spTree>
    <p:extLst>
      <p:ext uri="{BB962C8B-B14F-4D97-AF65-F5344CB8AC3E}">
        <p14:creationId xmlns:p14="http://schemas.microsoft.com/office/powerpoint/2010/main" val="3820957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0AAA5F-CF93-B04D-BD41-729C90A366BC}" type="datetimeFigureOut">
              <a:rPr lang="en-US" smtClean="0"/>
              <a:t>5/25/15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4DDD8-18A7-4C4E-BBE0-860F97871914}" type="slidenum">
              <a:rPr lang="en-US" smtClean="0"/>
              <a:t>‹#›</a:t>
            </a:fld>
            <a:endParaRPr lang="en-US"/>
          </a:p>
        </p:txBody>
      </p:sp>
    </p:spTree>
    <p:extLst>
      <p:ext uri="{BB962C8B-B14F-4D97-AF65-F5344CB8AC3E}">
        <p14:creationId xmlns:p14="http://schemas.microsoft.com/office/powerpoint/2010/main" val="895422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0AAA5F-CF93-B04D-BD41-729C90A366BC}" type="datetimeFigureOut">
              <a:rPr lang="en-US" smtClean="0"/>
              <a:t>5/25/15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54DDD8-18A7-4C4E-BBE0-860F97871914}" type="slidenum">
              <a:rPr lang="en-US" smtClean="0"/>
              <a:t>‹#›</a:t>
            </a:fld>
            <a:endParaRPr lang="en-US"/>
          </a:p>
        </p:txBody>
      </p:sp>
    </p:spTree>
    <p:extLst>
      <p:ext uri="{BB962C8B-B14F-4D97-AF65-F5344CB8AC3E}">
        <p14:creationId xmlns:p14="http://schemas.microsoft.com/office/powerpoint/2010/main" val="1665602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004142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78001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192307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196041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60736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203263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773741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989527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575628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92428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308485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936218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669682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693850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543067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762924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56872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582907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243509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072724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188746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49239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27149541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42804002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5074568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Trebuchet MS"/>
            </a:endParaRPr>
          </a:p>
        </p:txBody>
      </p:sp>
      <p:sp>
        <p:nvSpPr>
          <p:cNvPr id="7" name="Slide Number Placeholder 6"/>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13723236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Trebuchet MS"/>
            </a:endParaRPr>
          </a:p>
        </p:txBody>
      </p:sp>
      <p:sp>
        <p:nvSpPr>
          <p:cNvPr id="9" name="Slide Number Placeholder 8"/>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19381771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Trebuchet MS"/>
            </a:endParaRPr>
          </a:p>
        </p:txBody>
      </p:sp>
      <p:sp>
        <p:nvSpPr>
          <p:cNvPr id="5" name="Slide Number Placeholder 4"/>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35523263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Trebuchet MS"/>
            </a:endParaRPr>
          </a:p>
        </p:txBody>
      </p:sp>
      <p:sp>
        <p:nvSpPr>
          <p:cNvPr id="4" name="Slide Number Placeholder 3"/>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12328822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Trebuchet MS"/>
            </a:endParaRPr>
          </a:p>
        </p:txBody>
      </p:sp>
      <p:sp>
        <p:nvSpPr>
          <p:cNvPr id="7" name="Slide Number Placeholder 6"/>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16832390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Trebuchet MS"/>
            </a:endParaRPr>
          </a:p>
        </p:txBody>
      </p:sp>
      <p:sp>
        <p:nvSpPr>
          <p:cNvPr id="7" name="Slide Number Placeholder 6"/>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1216359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28095679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7193836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11852877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9547890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14711104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30534177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16369943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406055006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26749077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40625362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Trebuchet MS"/>
            </a:endParaRPr>
          </a:p>
        </p:txBody>
      </p:sp>
      <p:sp>
        <p:nvSpPr>
          <p:cNvPr id="7" name="Slide Number Placeholder 6"/>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26153102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Trebuchet MS"/>
            </a:endParaRPr>
          </a:p>
        </p:txBody>
      </p:sp>
      <p:sp>
        <p:nvSpPr>
          <p:cNvPr id="9" name="Slide Number Placeholder 8"/>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41797956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Trebuchet MS"/>
            </a:endParaRPr>
          </a:p>
        </p:txBody>
      </p:sp>
      <p:sp>
        <p:nvSpPr>
          <p:cNvPr id="5" name="Slide Number Placeholder 4"/>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268330025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Trebuchet MS"/>
            </a:endParaRPr>
          </a:p>
        </p:txBody>
      </p:sp>
      <p:sp>
        <p:nvSpPr>
          <p:cNvPr id="4" name="Slide Number Placeholder 3"/>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7714011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Trebuchet MS"/>
            </a:endParaRPr>
          </a:p>
        </p:txBody>
      </p:sp>
      <p:sp>
        <p:nvSpPr>
          <p:cNvPr id="7" name="Slide Number Placeholder 6"/>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9492490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Trebuchet MS"/>
            </a:endParaRPr>
          </a:p>
        </p:txBody>
      </p:sp>
      <p:sp>
        <p:nvSpPr>
          <p:cNvPr id="7" name="Slide Number Placeholder 6"/>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420642746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7635709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16879976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3408244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r>
              <a:rPr lang="en-US" sz="8000"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38965699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17296647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264799294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Trebuchet MS"/>
            </a:endParaRPr>
          </a:p>
        </p:txBody>
      </p:sp>
      <p:sp>
        <p:nvSpPr>
          <p:cNvPr id="6" name="Slide Number Placeholder 5"/>
          <p:cNvSpPr>
            <a:spLocks noGrp="1"/>
          </p:cNvSpPr>
          <p:nvPr>
            <p:ph type="sldNum" sz="quarter" idx="12"/>
          </p:nvPr>
        </p:nvSpPr>
        <p:spPr/>
        <p:txBody>
          <a:body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293381644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2" Type="http://schemas.openxmlformats.org/officeDocument/2006/relationships/theme" Target="../theme/theme2.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 Id="rId9" Type="http://schemas.openxmlformats.org/officeDocument/2006/relationships/slideLayout" Target="../slideLayouts/slideLayout25.xml"/><Relationship Id="rId10"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8.xml"/><Relationship Id="rId12" Type="http://schemas.openxmlformats.org/officeDocument/2006/relationships/theme" Target="../theme/theme3.xml"/><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 Id="rId9" Type="http://schemas.openxmlformats.org/officeDocument/2006/relationships/slideLayout" Target="../slideLayouts/slideLayout36.xml"/><Relationship Id="rId10"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9.xml"/><Relationship Id="rId12" Type="http://schemas.openxmlformats.org/officeDocument/2006/relationships/slideLayout" Target="../slideLayouts/slideLayout50.xml"/><Relationship Id="rId13" Type="http://schemas.openxmlformats.org/officeDocument/2006/relationships/slideLayout" Target="../slideLayouts/slideLayout51.xml"/><Relationship Id="rId14" Type="http://schemas.openxmlformats.org/officeDocument/2006/relationships/slideLayout" Target="../slideLayouts/slideLayout52.xml"/><Relationship Id="rId15" Type="http://schemas.openxmlformats.org/officeDocument/2006/relationships/slideLayout" Target="../slideLayouts/slideLayout53.xml"/><Relationship Id="rId16" Type="http://schemas.openxmlformats.org/officeDocument/2006/relationships/slideLayout" Target="../slideLayouts/slideLayout54.xml"/><Relationship Id="rId17" Type="http://schemas.openxmlformats.org/officeDocument/2006/relationships/theme" Target="../theme/theme4.xml"/><Relationship Id="rId1" Type="http://schemas.openxmlformats.org/officeDocument/2006/relationships/slideLayout" Target="../slideLayouts/slideLayout39.xml"/><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5" Type="http://schemas.openxmlformats.org/officeDocument/2006/relationships/slideLayout" Target="../slideLayouts/slideLayout43.xml"/><Relationship Id="rId6" Type="http://schemas.openxmlformats.org/officeDocument/2006/relationships/slideLayout" Target="../slideLayouts/slideLayout44.xml"/><Relationship Id="rId7" Type="http://schemas.openxmlformats.org/officeDocument/2006/relationships/slideLayout" Target="../slideLayouts/slideLayout45.xml"/><Relationship Id="rId8" Type="http://schemas.openxmlformats.org/officeDocument/2006/relationships/slideLayout" Target="../slideLayouts/slideLayout46.xml"/><Relationship Id="rId9" Type="http://schemas.openxmlformats.org/officeDocument/2006/relationships/slideLayout" Target="../slideLayouts/slideLayout47.xml"/><Relationship Id="rId10"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5.xml"/><Relationship Id="rId12" Type="http://schemas.openxmlformats.org/officeDocument/2006/relationships/slideLayout" Target="../slideLayouts/slideLayout66.xml"/><Relationship Id="rId13" Type="http://schemas.openxmlformats.org/officeDocument/2006/relationships/slideLayout" Target="../slideLayouts/slideLayout67.xml"/><Relationship Id="rId14" Type="http://schemas.openxmlformats.org/officeDocument/2006/relationships/slideLayout" Target="../slideLayouts/slideLayout68.xml"/><Relationship Id="rId15" Type="http://schemas.openxmlformats.org/officeDocument/2006/relationships/slideLayout" Target="../slideLayouts/slideLayout69.xml"/><Relationship Id="rId16" Type="http://schemas.openxmlformats.org/officeDocument/2006/relationships/slideLayout" Target="../slideLayouts/slideLayout70.xml"/><Relationship Id="rId17" Type="http://schemas.openxmlformats.org/officeDocument/2006/relationships/theme" Target="../theme/theme5.xml"/><Relationship Id="rId1" Type="http://schemas.openxmlformats.org/officeDocument/2006/relationships/slideLayout" Target="../slideLayouts/slideLayout55.xml"/><Relationship Id="rId2" Type="http://schemas.openxmlformats.org/officeDocument/2006/relationships/slideLayout" Target="../slideLayouts/slideLayout56.xml"/><Relationship Id="rId3" Type="http://schemas.openxmlformats.org/officeDocument/2006/relationships/slideLayout" Target="../slideLayouts/slideLayout57.xml"/><Relationship Id="rId4" Type="http://schemas.openxmlformats.org/officeDocument/2006/relationships/slideLayout" Target="../slideLayouts/slideLayout58.xml"/><Relationship Id="rId5" Type="http://schemas.openxmlformats.org/officeDocument/2006/relationships/slideLayout" Target="../slideLayouts/slideLayout59.xml"/><Relationship Id="rId6" Type="http://schemas.openxmlformats.org/officeDocument/2006/relationships/slideLayout" Target="../slideLayouts/slideLayout60.xml"/><Relationship Id="rId7" Type="http://schemas.openxmlformats.org/officeDocument/2006/relationships/slideLayout" Target="../slideLayouts/slideLayout61.xml"/><Relationship Id="rId8" Type="http://schemas.openxmlformats.org/officeDocument/2006/relationships/slideLayout" Target="../slideLayouts/slideLayout62.xml"/><Relationship Id="rId9" Type="http://schemas.openxmlformats.org/officeDocument/2006/relationships/slideLayout" Target="../slideLayouts/slideLayout63.xml"/><Relationship Id="rId10"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70AAA5F-CF93-B04D-BD41-729C90A366BC}" type="datetimeFigureOut">
              <a:rPr lang="en-US" smtClean="0"/>
              <a:t>5/25/15</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5054DDD8-18A7-4C4E-BBE0-860F97871914}" type="slidenum">
              <a:rPr lang="en-US" smtClean="0"/>
              <a:t>‹#›</a:t>
            </a:fld>
            <a:endParaRPr lang="en-US"/>
          </a:p>
        </p:txBody>
      </p:sp>
    </p:spTree>
    <p:extLst>
      <p:ext uri="{BB962C8B-B14F-4D97-AF65-F5344CB8AC3E}">
        <p14:creationId xmlns:p14="http://schemas.microsoft.com/office/powerpoint/2010/main" val="1580238614"/>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 id="214748384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25056074"/>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B2AD76-0319-3A43-A947-E9EAC015E188}" type="datetimeFigureOut">
              <a:rPr lang="en-US" smtClean="0">
                <a:solidFill>
                  <a:prstClr val="black">
                    <a:tint val="75000"/>
                  </a:prstClr>
                </a:solidFill>
                <a:latin typeface="Calibri"/>
              </a:rPr>
              <a:pPr/>
              <a:t>5/25/15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264784-2E8D-0648-B9B7-D508109ACEE5}"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58272699"/>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latin typeface="Trebuchet MS"/>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3347149628"/>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 id="2147483885" r:id="rId15"/>
    <p:sldLayoutId id="214748388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70AAA5F-CF93-B04D-BD41-729C90A366BC}" type="datetimeFigureOut">
              <a:rPr lang="en-US" smtClean="0">
                <a:solidFill>
                  <a:prstClr val="black">
                    <a:tint val="75000"/>
                  </a:prstClr>
                </a:solidFill>
                <a:latin typeface="Trebuchet MS"/>
              </a:rPr>
              <a:pPr/>
              <a:t>5/25/15</a:t>
            </a:fld>
            <a:endParaRPr lang="en-US">
              <a:solidFill>
                <a:prstClr val="black">
                  <a:tint val="75000"/>
                </a:prstClr>
              </a:solidFill>
              <a:latin typeface="Trebuchet MS"/>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latin typeface="Trebuchet MS"/>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5054DDD8-18A7-4C4E-BBE0-860F97871914}" type="slidenum">
              <a:rPr lang="en-US" smtClean="0">
                <a:solidFill>
                  <a:srgbClr val="90C226"/>
                </a:solidFill>
                <a:latin typeface="Trebuchet MS"/>
              </a:rPr>
              <a:pPr/>
              <a:t>‹#›</a:t>
            </a:fld>
            <a:endParaRPr lang="en-US">
              <a:solidFill>
                <a:srgbClr val="90C226"/>
              </a:solidFill>
              <a:latin typeface="Trebuchet MS"/>
            </a:endParaRPr>
          </a:p>
        </p:txBody>
      </p:sp>
    </p:spTree>
    <p:extLst>
      <p:ext uri="{BB962C8B-B14F-4D97-AF65-F5344CB8AC3E}">
        <p14:creationId xmlns:p14="http://schemas.microsoft.com/office/powerpoint/2010/main" val="177708085"/>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 id="2147483901" r:id="rId14"/>
    <p:sldLayoutId id="2147483902" r:id="rId15"/>
    <p:sldLayoutId id="214748390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jpg"/><Relationship Id="rId5"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jpg"/><Relationship Id="rId1" Type="http://schemas.openxmlformats.org/officeDocument/2006/relationships/slideLayout" Target="../slideLayouts/slideLayout18.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4" Type="http://schemas.microsoft.com/office/2007/relationships/hdphoto" Target="../media/hdphoto1.wdp"/><Relationship Id="rId1" Type="http://schemas.openxmlformats.org/officeDocument/2006/relationships/slideLayout" Target="../slideLayouts/slideLayout40.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1" Type="http://schemas.openxmlformats.org/officeDocument/2006/relationships/slideLayout" Target="../slideLayouts/slideLayout29.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4" Type="http://schemas.openxmlformats.org/officeDocument/2006/relationships/image" Target="../media/image20.jpg"/><Relationship Id="rId5" Type="http://schemas.openxmlformats.org/officeDocument/2006/relationships/image" Target="../media/image6.png"/><Relationship Id="rId1" Type="http://schemas.openxmlformats.org/officeDocument/2006/relationships/slideLayout" Target="../slideLayouts/slideLayout61.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png"/><Relationship Id="rId1" Type="http://schemas.openxmlformats.org/officeDocument/2006/relationships/slideLayout" Target="../slideLayouts/slideLayout56.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14.png"/><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1679" y="741406"/>
            <a:ext cx="6384549" cy="2519448"/>
          </a:xfrm>
        </p:spPr>
        <p:txBody>
          <a:bodyPr>
            <a:noAutofit/>
          </a:bodyPr>
          <a:lstStyle/>
          <a:p>
            <a:pPr algn="ctr"/>
            <a:r>
              <a:rPr lang="en-US" sz="4000" b="1" dirty="0"/>
              <a:t>Behavioral Intervention Technologies and Psychotherapy with </a:t>
            </a:r>
            <a:r>
              <a:rPr lang="en-US" sz="4000" b="1" dirty="0" smtClean="0"/>
              <a:t>Latino Youth</a:t>
            </a:r>
            <a:r>
              <a:rPr lang="en-US" sz="4000" dirty="0" smtClean="0">
                <a:effectLst/>
              </a:rPr>
              <a:t> </a:t>
            </a:r>
            <a:endParaRPr lang="en-US" sz="4000" dirty="0"/>
          </a:p>
        </p:txBody>
      </p:sp>
      <p:sp>
        <p:nvSpPr>
          <p:cNvPr id="3" name="Subtitle 2"/>
          <p:cNvSpPr>
            <a:spLocks noGrp="1"/>
          </p:cNvSpPr>
          <p:nvPr>
            <p:ph type="subTitle" idx="1"/>
          </p:nvPr>
        </p:nvSpPr>
        <p:spPr/>
        <p:txBody>
          <a:bodyPr>
            <a:normAutofit fontScale="25000" lnSpcReduction="20000"/>
          </a:bodyPr>
          <a:lstStyle/>
          <a:p>
            <a:pPr algn="ctr"/>
            <a:r>
              <a:rPr lang="en-US" sz="7000" dirty="0" smtClean="0">
                <a:solidFill>
                  <a:schemeClr val="tx1"/>
                </a:solidFill>
              </a:rPr>
              <a:t>Eduardo Bunge* Ph.D. </a:t>
            </a:r>
          </a:p>
          <a:p>
            <a:pPr algn="ctr"/>
            <a:r>
              <a:rPr lang="en-US" sz="7000" dirty="0" smtClean="0">
                <a:solidFill>
                  <a:schemeClr val="tx1"/>
                </a:solidFill>
              </a:rPr>
              <a:t>Rosie Perales</a:t>
            </a:r>
          </a:p>
          <a:p>
            <a:pPr algn="ctr"/>
            <a:endParaRPr lang="en-US" dirty="0" smtClean="0">
              <a:solidFill>
                <a:schemeClr val="tx1"/>
              </a:solidFill>
            </a:endParaRPr>
          </a:p>
          <a:p>
            <a:pPr algn="ctr"/>
            <a:r>
              <a:rPr lang="en-US" sz="3600" dirty="0" smtClean="0">
                <a:solidFill>
                  <a:schemeClr val="tx1"/>
                </a:solidFill>
              </a:rPr>
              <a:t>Palo Alto University </a:t>
            </a:r>
          </a:p>
          <a:p>
            <a:pPr algn="ctr"/>
            <a:r>
              <a:rPr lang="en-US" sz="3600" dirty="0" smtClean="0">
                <a:solidFill>
                  <a:schemeClr val="tx1"/>
                </a:solidFill>
              </a:rPr>
              <a:t>*Associate Director of I4Health; </a:t>
            </a:r>
          </a:p>
          <a:p>
            <a:pPr algn="ctr"/>
            <a:r>
              <a:rPr lang="en-US" sz="3600" dirty="0">
                <a:solidFill>
                  <a:schemeClr val="tx1"/>
                </a:solidFill>
              </a:rPr>
              <a:t>*Director </a:t>
            </a:r>
            <a:r>
              <a:rPr lang="en-US" sz="3600" dirty="0" smtClean="0">
                <a:solidFill>
                  <a:schemeClr val="tx1"/>
                </a:solidFill>
              </a:rPr>
              <a:t>of CAPT</a:t>
            </a:r>
            <a:endParaRPr lang="en-US" sz="3600" dirty="0">
              <a:solidFill>
                <a:schemeClr val="tx1"/>
              </a:solidFill>
            </a:endParaRPr>
          </a:p>
          <a:p>
            <a:pPr algn="ctr"/>
            <a:r>
              <a:rPr lang="en-US" sz="3600" dirty="0" smtClean="0">
                <a:solidFill>
                  <a:schemeClr val="tx1"/>
                </a:solidFill>
              </a:rPr>
              <a:t>Latin</a:t>
            </a:r>
            <a:r>
              <a:rPr lang="en-US" sz="3600" dirty="0">
                <a:solidFill>
                  <a:schemeClr val="tx1"/>
                </a:solidFill>
              </a:rPr>
              <a:t>@ Behavioral Health Forum</a:t>
            </a:r>
          </a:p>
        </p:txBody>
      </p:sp>
      <p:pic>
        <p:nvPicPr>
          <p:cNvPr id="5" name="Picture 4"/>
          <p:cNvPicPr>
            <a:picLocks noChangeAspect="1"/>
          </p:cNvPicPr>
          <p:nvPr/>
        </p:nvPicPr>
        <p:blipFill>
          <a:blip r:embed="rId3"/>
          <a:stretch>
            <a:fillRect/>
          </a:stretch>
        </p:blipFill>
        <p:spPr>
          <a:xfrm>
            <a:off x="0" y="6249215"/>
            <a:ext cx="3196127" cy="6087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9098523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596097" cy="1320800"/>
          </a:xfrm>
        </p:spPr>
        <p:txBody>
          <a:bodyPr>
            <a:normAutofit/>
          </a:bodyPr>
          <a:lstStyle/>
          <a:p>
            <a:r>
              <a:rPr lang="en-US" dirty="0" smtClean="0"/>
              <a:t>Structure this slide will be hidden:</a:t>
            </a:r>
            <a:br>
              <a:rPr lang="en-US" dirty="0" smtClean="0"/>
            </a:br>
            <a:endParaRPr lang="en-US" dirty="0"/>
          </a:p>
        </p:txBody>
      </p:sp>
      <p:sp>
        <p:nvSpPr>
          <p:cNvPr id="3" name="Content Placeholder 2"/>
          <p:cNvSpPr>
            <a:spLocks noGrp="1"/>
          </p:cNvSpPr>
          <p:nvPr>
            <p:ph idx="1"/>
          </p:nvPr>
        </p:nvSpPr>
        <p:spPr>
          <a:xfrm>
            <a:off x="609599" y="1530766"/>
            <a:ext cx="7862464" cy="4510598"/>
          </a:xfrm>
        </p:spPr>
        <p:txBody>
          <a:bodyPr>
            <a:noAutofit/>
          </a:bodyPr>
          <a:lstStyle/>
          <a:p>
            <a:pPr>
              <a:lnSpc>
                <a:spcPct val="50000"/>
              </a:lnSpc>
            </a:pPr>
            <a:r>
              <a:rPr lang="en-US" sz="1200" dirty="0" smtClean="0"/>
              <a:t>I come from the clinical field, I was concerned that our efforts were not enough.</a:t>
            </a:r>
            <a:endParaRPr lang="en-US" sz="1200" dirty="0"/>
          </a:p>
          <a:p>
            <a:pPr>
              <a:lnSpc>
                <a:spcPct val="50000"/>
              </a:lnSpc>
            </a:pPr>
            <a:endParaRPr lang="en-US" sz="1200" dirty="0"/>
          </a:p>
          <a:p>
            <a:pPr>
              <a:lnSpc>
                <a:spcPct val="50000"/>
              </a:lnSpc>
            </a:pPr>
            <a:r>
              <a:rPr lang="en-US" sz="1200" dirty="0" smtClean="0"/>
              <a:t>Basically because 80% do not receive treatment, the outcomes are poor etc.</a:t>
            </a:r>
          </a:p>
          <a:p>
            <a:pPr>
              <a:lnSpc>
                <a:spcPct val="50000"/>
              </a:lnSpc>
            </a:pPr>
            <a:r>
              <a:rPr lang="en-US" sz="1200" dirty="0" smtClean="0"/>
              <a:t>Plus, there is a significant number of Latino youth that we wont be able to reach</a:t>
            </a:r>
          </a:p>
          <a:p>
            <a:pPr>
              <a:lnSpc>
                <a:spcPct val="50000"/>
              </a:lnSpc>
            </a:pPr>
            <a:endParaRPr lang="en-US" sz="1200" dirty="0"/>
          </a:p>
          <a:p>
            <a:pPr>
              <a:lnSpc>
                <a:spcPct val="50000"/>
              </a:lnSpc>
            </a:pPr>
            <a:r>
              <a:rPr lang="en-US" sz="1200" dirty="0" smtClean="0"/>
              <a:t>May be technology could help us???</a:t>
            </a:r>
          </a:p>
          <a:p>
            <a:pPr>
              <a:lnSpc>
                <a:spcPct val="50000"/>
              </a:lnSpc>
            </a:pPr>
            <a:endParaRPr lang="en-US" sz="1200" dirty="0" smtClean="0"/>
          </a:p>
          <a:p>
            <a:pPr>
              <a:lnSpc>
                <a:spcPct val="50000"/>
              </a:lnSpc>
            </a:pPr>
            <a:r>
              <a:rPr lang="en-US" sz="1200" dirty="0" smtClean="0"/>
              <a:t>But </a:t>
            </a:r>
            <a:r>
              <a:rPr lang="en-US" sz="1200" dirty="0" err="1" smtClean="0"/>
              <a:t>latinos</a:t>
            </a:r>
            <a:r>
              <a:rPr lang="en-US" sz="1200" dirty="0" smtClean="0"/>
              <a:t> don</a:t>
            </a:r>
            <a:r>
              <a:rPr lang="fr-FR" sz="1200" dirty="0" smtClean="0"/>
              <a:t>’</a:t>
            </a:r>
            <a:r>
              <a:rPr lang="en-US" sz="1200" dirty="0" smtClean="0"/>
              <a:t>t have access to technology???</a:t>
            </a:r>
          </a:p>
          <a:p>
            <a:pPr>
              <a:lnSpc>
                <a:spcPct val="50000"/>
              </a:lnSpc>
            </a:pPr>
            <a:endParaRPr lang="en-US" sz="1200" dirty="0"/>
          </a:p>
          <a:p>
            <a:pPr>
              <a:lnSpc>
                <a:spcPct val="50000"/>
              </a:lnSpc>
            </a:pPr>
            <a:r>
              <a:rPr lang="en-US" sz="1200" dirty="0" smtClean="0"/>
              <a:t>Well data shows that yes they do have access….</a:t>
            </a:r>
          </a:p>
          <a:p>
            <a:pPr>
              <a:lnSpc>
                <a:spcPct val="50000"/>
              </a:lnSpc>
            </a:pPr>
            <a:r>
              <a:rPr lang="en-US" sz="1200" dirty="0" smtClean="0"/>
              <a:t>Psychology field is increasing the interest in technologies for youth</a:t>
            </a:r>
          </a:p>
          <a:p>
            <a:pPr lvl="1">
              <a:lnSpc>
                <a:spcPct val="50000"/>
              </a:lnSpc>
            </a:pPr>
            <a:r>
              <a:rPr lang="en-US" sz="1000" dirty="0" smtClean="0"/>
              <a:t>As shown by the growing number of publications</a:t>
            </a:r>
          </a:p>
          <a:p>
            <a:pPr lvl="1">
              <a:lnSpc>
                <a:spcPct val="50000"/>
              </a:lnSpc>
            </a:pPr>
            <a:r>
              <a:rPr lang="en-US" sz="1000" dirty="0" smtClean="0"/>
              <a:t>Let see some examples of interventions</a:t>
            </a:r>
          </a:p>
          <a:p>
            <a:pPr>
              <a:lnSpc>
                <a:spcPct val="50000"/>
              </a:lnSpc>
            </a:pPr>
            <a:endParaRPr lang="en-US" sz="1000" dirty="0"/>
          </a:p>
          <a:p>
            <a:pPr>
              <a:lnSpc>
                <a:spcPct val="50000"/>
              </a:lnSpc>
            </a:pPr>
            <a:r>
              <a:rPr lang="en-US" sz="1000" dirty="0" smtClean="0"/>
              <a:t>Ok, this sounds </a:t>
            </a:r>
            <a:r>
              <a:rPr lang="en-US" sz="1000" dirty="0" err="1" smtClean="0"/>
              <a:t>intersting</a:t>
            </a:r>
            <a:r>
              <a:rPr lang="en-US" sz="1000" dirty="0" smtClean="0"/>
              <a:t> but, how many of this studies included </a:t>
            </a:r>
            <a:r>
              <a:rPr lang="en-US" sz="1000" dirty="0" err="1" smtClean="0"/>
              <a:t>latinos</a:t>
            </a:r>
            <a:r>
              <a:rPr lang="en-US" sz="1000" dirty="0" smtClean="0"/>
              <a:t>??</a:t>
            </a:r>
          </a:p>
          <a:p>
            <a:pPr lvl="1">
              <a:lnSpc>
                <a:spcPct val="50000"/>
              </a:lnSpc>
            </a:pPr>
            <a:r>
              <a:rPr lang="en-US" sz="1000" dirty="0" smtClean="0"/>
              <a:t>Table with percentages</a:t>
            </a:r>
          </a:p>
          <a:p>
            <a:pPr lvl="1">
              <a:lnSpc>
                <a:spcPct val="50000"/>
              </a:lnSpc>
            </a:pPr>
            <a:r>
              <a:rPr lang="en-US" sz="1000" dirty="0" smtClean="0"/>
              <a:t>Very little is known about how this interventions could help </a:t>
            </a:r>
            <a:r>
              <a:rPr lang="en-US" sz="1000" dirty="0" err="1" smtClean="0"/>
              <a:t>latino</a:t>
            </a:r>
            <a:r>
              <a:rPr lang="en-US" sz="1000" dirty="0" smtClean="0"/>
              <a:t> youth</a:t>
            </a:r>
            <a:endParaRPr lang="en-US" sz="1200" dirty="0"/>
          </a:p>
          <a:p>
            <a:pPr>
              <a:lnSpc>
                <a:spcPct val="50000"/>
              </a:lnSpc>
            </a:pPr>
            <a:r>
              <a:rPr lang="en-US" sz="1200" dirty="0"/>
              <a:t>Call for action.</a:t>
            </a:r>
          </a:p>
          <a:p>
            <a:pPr lvl="1">
              <a:lnSpc>
                <a:spcPct val="50000"/>
              </a:lnSpc>
            </a:pPr>
            <a:r>
              <a:rPr lang="en-US" sz="1000" dirty="0"/>
              <a:t>There is a huge </a:t>
            </a:r>
            <a:r>
              <a:rPr lang="en-US" sz="1000" dirty="0" smtClean="0"/>
              <a:t>need of improving resources</a:t>
            </a:r>
          </a:p>
          <a:p>
            <a:pPr lvl="1">
              <a:lnSpc>
                <a:spcPct val="50000"/>
              </a:lnSpc>
            </a:pPr>
            <a:r>
              <a:rPr lang="en-US" sz="1000" dirty="0" err="1" smtClean="0"/>
              <a:t>latinos</a:t>
            </a:r>
            <a:r>
              <a:rPr lang="en-US" sz="1000" dirty="0" smtClean="0"/>
              <a:t> </a:t>
            </a:r>
            <a:r>
              <a:rPr lang="en-US" sz="1000" dirty="0"/>
              <a:t>use technology more than whites, </a:t>
            </a:r>
            <a:endParaRPr lang="en-US" sz="1000" dirty="0" smtClean="0"/>
          </a:p>
          <a:p>
            <a:pPr lvl="1">
              <a:lnSpc>
                <a:spcPct val="50000"/>
              </a:lnSpc>
            </a:pPr>
            <a:r>
              <a:rPr lang="en-US" sz="1000" dirty="0" smtClean="0"/>
              <a:t>little </a:t>
            </a:r>
            <a:r>
              <a:rPr lang="en-US" sz="1000" dirty="0"/>
              <a:t>has been done, </a:t>
            </a:r>
            <a:r>
              <a:rPr lang="en-US" sz="1000" dirty="0" smtClean="0"/>
              <a:t>let’s start working on it…</a:t>
            </a:r>
            <a:endParaRPr lang="en-US" sz="1000" dirty="0"/>
          </a:p>
          <a:p>
            <a:pPr>
              <a:lnSpc>
                <a:spcPct val="50000"/>
              </a:lnSpc>
            </a:pPr>
            <a:endParaRPr lang="en-US" sz="1200" dirty="0"/>
          </a:p>
        </p:txBody>
      </p:sp>
    </p:spTree>
    <p:extLst>
      <p:ext uri="{BB962C8B-B14F-4D97-AF65-F5344CB8AC3E}">
        <p14:creationId xmlns:p14="http://schemas.microsoft.com/office/powerpoint/2010/main" val="201479531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descr="tapa Psicoterapia 2015-2.pdf"/>
          <p:cNvPicPr>
            <a:picLocks noGrp="1" noChangeAspect="1"/>
          </p:cNvPicPr>
          <p:nvPr>
            <p:ph idx="1"/>
          </p:nvPr>
        </p:nvPicPr>
        <p:blipFill rotWithShape="1">
          <a:blip r:embed="rId3">
            <a:extLst>
              <a:ext uri="{28A0092B-C50C-407E-A947-70E740481C1C}">
                <a14:useLocalDpi xmlns:a14="http://schemas.microsoft.com/office/drawing/2010/main" val="0"/>
              </a:ext>
            </a:extLst>
          </a:blip>
          <a:srcRect l="53211" r="13676"/>
          <a:stretch/>
        </p:blipFill>
        <p:spPr>
          <a:xfrm>
            <a:off x="6250688" y="2977227"/>
            <a:ext cx="2893312" cy="3880773"/>
          </a:xfrm>
        </p:spPr>
      </p:pic>
      <p:pic>
        <p:nvPicPr>
          <p:cNvPr id="7" name="Picture 6" descr="tapa akadia aport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2858565" cy="4037724"/>
          </a:xfrm>
          <a:prstGeom prst="rect">
            <a:avLst/>
          </a:prstGeom>
        </p:spPr>
      </p:pic>
      <p:pic>
        <p:nvPicPr>
          <p:cNvPr id="5" name="3 Imagen" descr="Tapa Final_Frente.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51258" y="1588739"/>
            <a:ext cx="3110854" cy="3842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0" y="3703183"/>
            <a:ext cx="9144000" cy="3693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US" dirty="0" smtClean="0"/>
              <a:t>Not enough</a:t>
            </a:r>
            <a:endParaRPr lang="en-US" dirty="0"/>
          </a:p>
        </p:txBody>
      </p:sp>
    </p:spTree>
    <p:extLst>
      <p:ext uri="{BB962C8B-B14F-4D97-AF65-F5344CB8AC3E}">
        <p14:creationId xmlns:p14="http://schemas.microsoft.com/office/powerpoint/2010/main" val="23014518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rcRect l="4542" r="4542"/>
          <a:stretch>
            <a:fillRect/>
          </a:stretch>
        </p:blipFill>
        <p:spPr>
          <a:xfrm>
            <a:off x="457200" y="274638"/>
            <a:ext cx="8229600" cy="4525963"/>
          </a:xfrm>
        </p:spPr>
      </p:pic>
      <p:sp>
        <p:nvSpPr>
          <p:cNvPr id="5" name="Rectangle 4"/>
          <p:cNvSpPr/>
          <p:nvPr/>
        </p:nvSpPr>
        <p:spPr>
          <a:xfrm>
            <a:off x="1394091" y="4955781"/>
            <a:ext cx="6436858" cy="954107"/>
          </a:xfrm>
          <a:prstGeom prst="rect">
            <a:avLst/>
          </a:prstGeom>
        </p:spPr>
        <p:txBody>
          <a:bodyPr wrap="square">
            <a:spAutoFit/>
          </a:bodyPr>
          <a:lstStyle/>
          <a:p>
            <a:pPr algn="ctr"/>
            <a:r>
              <a:rPr lang="en-US" sz="2800" dirty="0" smtClean="0">
                <a:solidFill>
                  <a:prstClr val="black"/>
                </a:solidFill>
                <a:latin typeface="Star Jedi Logo DoubleLine1"/>
                <a:cs typeface="Star Jedi Logo DoubleLine1"/>
              </a:rPr>
              <a:t>psychological disorder</a:t>
            </a:r>
          </a:p>
          <a:p>
            <a:endParaRPr lang="en-US" sz="2800" dirty="0">
              <a:solidFill>
                <a:prstClr val="black"/>
              </a:solidFill>
              <a:latin typeface="Star Jedi Logo DoubleLine1"/>
              <a:cs typeface="Star Jedi Logo DoubleLine1"/>
            </a:endParaRPr>
          </a:p>
        </p:txBody>
      </p:sp>
      <p:sp>
        <p:nvSpPr>
          <p:cNvPr id="6" name="Rectangle 5"/>
          <p:cNvSpPr/>
          <p:nvPr/>
        </p:nvSpPr>
        <p:spPr>
          <a:xfrm>
            <a:off x="3138973" y="6327795"/>
            <a:ext cx="3276445" cy="369332"/>
          </a:xfrm>
          <a:prstGeom prst="rect">
            <a:avLst/>
          </a:prstGeom>
        </p:spPr>
        <p:txBody>
          <a:bodyPr wrap="none">
            <a:spAutoFit/>
          </a:bodyPr>
          <a:lstStyle/>
          <a:p>
            <a:r>
              <a:rPr lang="en-US" dirty="0">
                <a:solidFill>
                  <a:prstClr val="black"/>
                </a:solidFill>
                <a:latin typeface="Calibri"/>
              </a:rPr>
              <a:t>(NRC and Institute of Med, 2009)</a:t>
            </a:r>
          </a:p>
        </p:txBody>
      </p:sp>
    </p:spTree>
    <p:extLst>
      <p:ext uri="{BB962C8B-B14F-4D97-AF65-F5344CB8AC3E}">
        <p14:creationId xmlns:p14="http://schemas.microsoft.com/office/powerpoint/2010/main" val="42781533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srcRect l="15976" t="4052" r="4816"/>
          <a:stretch/>
        </p:blipFill>
        <p:spPr>
          <a:xfrm>
            <a:off x="2346548" y="599799"/>
            <a:ext cx="4779907" cy="4342559"/>
          </a:xfrm>
        </p:spPr>
      </p:pic>
      <p:sp>
        <p:nvSpPr>
          <p:cNvPr id="5" name="Rectangle 4"/>
          <p:cNvSpPr/>
          <p:nvPr/>
        </p:nvSpPr>
        <p:spPr>
          <a:xfrm>
            <a:off x="2346549" y="4955781"/>
            <a:ext cx="6436858" cy="954107"/>
          </a:xfrm>
          <a:prstGeom prst="rect">
            <a:avLst/>
          </a:prstGeom>
        </p:spPr>
        <p:txBody>
          <a:bodyPr wrap="square">
            <a:spAutoFit/>
          </a:bodyPr>
          <a:lstStyle/>
          <a:p>
            <a:r>
              <a:rPr lang="en-US" sz="2800" dirty="0">
                <a:solidFill>
                  <a:prstClr val="black"/>
                </a:solidFill>
                <a:latin typeface="Star Jedi Logo DoubleLine1"/>
                <a:cs typeface="Star Jedi Logo DoubleLine1"/>
              </a:rPr>
              <a:t>do not receive </a:t>
            </a:r>
            <a:r>
              <a:rPr lang="en-US" sz="2800" dirty="0" smtClean="0">
                <a:solidFill>
                  <a:prstClr val="black"/>
                </a:solidFill>
                <a:latin typeface="Star Jedi Logo DoubleLine1"/>
                <a:cs typeface="Star Jedi Logo DoubleLine1"/>
              </a:rPr>
              <a:t>care</a:t>
            </a:r>
          </a:p>
          <a:p>
            <a:endParaRPr lang="en-US" sz="2800" dirty="0">
              <a:solidFill>
                <a:prstClr val="black"/>
              </a:solidFill>
              <a:latin typeface="Star Jedi Logo DoubleLine1"/>
              <a:cs typeface="Star Jedi Logo DoubleLine1"/>
            </a:endParaRPr>
          </a:p>
        </p:txBody>
      </p:sp>
      <p:sp>
        <p:nvSpPr>
          <p:cNvPr id="6" name="Rectangle 5"/>
          <p:cNvSpPr/>
          <p:nvPr/>
        </p:nvSpPr>
        <p:spPr>
          <a:xfrm>
            <a:off x="3709793" y="6306363"/>
            <a:ext cx="1658026" cy="369332"/>
          </a:xfrm>
          <a:prstGeom prst="rect">
            <a:avLst/>
          </a:prstGeom>
        </p:spPr>
        <p:txBody>
          <a:bodyPr wrap="none">
            <a:spAutoFit/>
          </a:bodyPr>
          <a:lstStyle/>
          <a:p>
            <a:r>
              <a:rPr lang="en-US" dirty="0" smtClean="0">
                <a:solidFill>
                  <a:prstClr val="black"/>
                </a:solidFill>
                <a:latin typeface="Calibri"/>
              </a:rPr>
              <a:t>(</a:t>
            </a:r>
            <a:r>
              <a:rPr lang="en-US" dirty="0" err="1" smtClean="0">
                <a:solidFill>
                  <a:prstClr val="black"/>
                </a:solidFill>
                <a:latin typeface="Calibri"/>
              </a:rPr>
              <a:t>Kataoka</a:t>
            </a:r>
            <a:r>
              <a:rPr lang="en-US" dirty="0">
                <a:solidFill>
                  <a:prstClr val="black"/>
                </a:solidFill>
                <a:latin typeface="Calibri"/>
              </a:rPr>
              <a:t>, 2002)</a:t>
            </a:r>
          </a:p>
        </p:txBody>
      </p:sp>
      <p:cxnSp>
        <p:nvCxnSpPr>
          <p:cNvPr id="9" name="Straight Connector 8"/>
          <p:cNvCxnSpPr/>
          <p:nvPr/>
        </p:nvCxnSpPr>
        <p:spPr>
          <a:xfrm flipH="1">
            <a:off x="3529673" y="1400545"/>
            <a:ext cx="2353115" cy="2763741"/>
          </a:xfrm>
          <a:prstGeom prst="line">
            <a:avLst/>
          </a:prstGeom>
          <a:ln w="57150" cmpd="sng">
            <a:solidFill>
              <a:srgbClr val="FF0000"/>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62823304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948"/>
            <a:ext cx="8229600" cy="4525963"/>
          </a:xfrm>
        </p:spPr>
        <p:txBody>
          <a:bodyPr/>
          <a:lstStyle/>
          <a:p>
            <a:pPr marL="0" indent="0" algn="ctr">
              <a:buNone/>
            </a:pPr>
            <a:r>
              <a:rPr lang="en-US" dirty="0" smtClean="0">
                <a:latin typeface="+mj-lt"/>
                <a:ea typeface="MS PGothic" charset="0"/>
              </a:rPr>
              <a:t>Usual Care</a:t>
            </a:r>
          </a:p>
          <a:p>
            <a:pPr marL="457200" lvl="1" indent="0" algn="ctr">
              <a:buNone/>
            </a:pPr>
            <a:endParaRPr lang="en-US" dirty="0">
              <a:latin typeface="+mj-lt"/>
              <a:ea typeface="MS PGothic" charset="0"/>
            </a:endParaRPr>
          </a:p>
          <a:p>
            <a:pPr marL="457200" lvl="1" indent="0" algn="ctr">
              <a:buNone/>
            </a:pPr>
            <a:r>
              <a:rPr lang="en-US" dirty="0" smtClean="0">
                <a:latin typeface="+mj-lt"/>
                <a:ea typeface="MS PGothic" charset="0"/>
              </a:rPr>
              <a:t>44% improved</a:t>
            </a:r>
            <a:endParaRPr lang="en-US" dirty="0">
              <a:latin typeface="+mj-lt"/>
              <a:ea typeface="MS PGothic" charset="0"/>
            </a:endParaRPr>
          </a:p>
          <a:p>
            <a:pPr marL="457200" lvl="1" indent="0" algn="ctr">
              <a:buNone/>
            </a:pPr>
            <a:r>
              <a:rPr lang="en-US" dirty="0">
                <a:latin typeface="+mj-lt"/>
                <a:ea typeface="MS PGothic" charset="0"/>
              </a:rPr>
              <a:t>32% </a:t>
            </a:r>
            <a:r>
              <a:rPr lang="en-US" dirty="0" smtClean="0">
                <a:latin typeface="+mj-lt"/>
                <a:ea typeface="MS PGothic" charset="0"/>
              </a:rPr>
              <a:t>no </a:t>
            </a:r>
            <a:r>
              <a:rPr lang="en-US" dirty="0">
                <a:latin typeface="+mj-lt"/>
                <a:ea typeface="MS PGothic" charset="0"/>
              </a:rPr>
              <a:t>reliable change</a:t>
            </a:r>
          </a:p>
          <a:p>
            <a:pPr marL="457200" lvl="1" indent="0" algn="ctr">
              <a:buNone/>
            </a:pPr>
            <a:r>
              <a:rPr lang="en-US" u="sng" dirty="0">
                <a:latin typeface="+mj-lt"/>
                <a:ea typeface="MS PGothic" charset="0"/>
              </a:rPr>
              <a:t>24% deteriorated </a:t>
            </a:r>
          </a:p>
          <a:p>
            <a:pPr marL="0" indent="0">
              <a:buNone/>
            </a:pPr>
            <a:endParaRPr lang="en-US" dirty="0">
              <a:latin typeface="+mj-lt"/>
            </a:endParaRPr>
          </a:p>
        </p:txBody>
      </p:sp>
      <p:pic>
        <p:nvPicPr>
          <p:cNvPr id="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97876" y="3387358"/>
            <a:ext cx="3070846" cy="262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613394" y="6361921"/>
            <a:ext cx="1917212" cy="338554"/>
          </a:xfrm>
          <a:prstGeom prst="rect">
            <a:avLst/>
          </a:prstGeom>
        </p:spPr>
        <p:txBody>
          <a:bodyPr wrap="none">
            <a:spAutoFit/>
          </a:bodyPr>
          <a:lstStyle/>
          <a:p>
            <a:pPr lvl="3" algn="ctr"/>
            <a:r>
              <a:rPr lang="en-US" sz="1600" dirty="0">
                <a:solidFill>
                  <a:prstClr val="black"/>
                </a:solidFill>
                <a:latin typeface="Calibri"/>
                <a:ea typeface="MS PGothic" charset="0"/>
              </a:rPr>
              <a:t>(Warren et al., 2010)</a:t>
            </a:r>
          </a:p>
        </p:txBody>
      </p:sp>
    </p:spTree>
    <p:extLst>
      <p:ext uri="{BB962C8B-B14F-4D97-AF65-F5344CB8AC3E}">
        <p14:creationId xmlns:p14="http://schemas.microsoft.com/office/powerpoint/2010/main" val="377977617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232" y="609600"/>
            <a:ext cx="7736305" cy="1050758"/>
          </a:xfrm>
        </p:spPr>
        <p:txBody>
          <a:bodyPr>
            <a:normAutofit fontScale="90000"/>
          </a:bodyPr>
          <a:lstStyle/>
          <a:p>
            <a:pPr algn="ctr"/>
            <a:r>
              <a:rPr lang="en-US" dirty="0" smtClean="0"/>
              <a:t>Latino Youth:</a:t>
            </a:r>
            <a:r>
              <a:rPr lang="en-US" dirty="0"/>
              <a:t/>
            </a:r>
            <a:br>
              <a:rPr lang="en-US" dirty="0"/>
            </a:br>
            <a:endParaRPr lang="en-US" dirty="0"/>
          </a:p>
        </p:txBody>
      </p:sp>
      <p:sp>
        <p:nvSpPr>
          <p:cNvPr id="3" name="Content Placeholder 2"/>
          <p:cNvSpPr>
            <a:spLocks noGrp="1"/>
          </p:cNvSpPr>
          <p:nvPr>
            <p:ph idx="1"/>
          </p:nvPr>
        </p:nvSpPr>
        <p:spPr>
          <a:xfrm>
            <a:off x="469232" y="2313542"/>
            <a:ext cx="7808494" cy="4363983"/>
          </a:xfrm>
        </p:spPr>
        <p:txBody>
          <a:bodyPr>
            <a:noAutofit/>
          </a:bodyPr>
          <a:lstStyle/>
          <a:p>
            <a:pPr lvl="1"/>
            <a:r>
              <a:rPr lang="en-US" dirty="0" smtClean="0"/>
              <a:t>1 in 4 youth are Hispanic</a:t>
            </a:r>
          </a:p>
          <a:p>
            <a:pPr lvl="1"/>
            <a:r>
              <a:rPr lang="en-US" dirty="0" smtClean="0"/>
              <a:t>2013 = 17.5 million in US</a:t>
            </a:r>
          </a:p>
          <a:p>
            <a:pPr lvl="1"/>
            <a:r>
              <a:rPr lang="en-US" dirty="0" smtClean="0"/>
              <a:t>2050 = 35.6 Latino youth are expected in US</a:t>
            </a:r>
          </a:p>
          <a:p>
            <a:pPr lvl="1"/>
            <a:r>
              <a:rPr lang="en-US" dirty="0"/>
              <a:t>52% of Hispanic youth live in California</a:t>
            </a:r>
          </a:p>
          <a:p>
            <a:endParaRPr lang="en-US" sz="1600" dirty="0" smtClean="0"/>
          </a:p>
          <a:p>
            <a:endParaRPr lang="en-US" sz="1600" dirty="0" smtClean="0"/>
          </a:p>
          <a:p>
            <a:pPr marL="457200" lvl="1" indent="0" algn="r">
              <a:buNone/>
            </a:pPr>
            <a:r>
              <a:rPr lang="x-none" dirty="0" smtClean="0"/>
              <a:t>(Murphey, Guzman, &amp; Torres, 2014)</a:t>
            </a:r>
            <a:endParaRPr lang="en-US" dirty="0" smtClean="0"/>
          </a:p>
        </p:txBody>
      </p:sp>
    </p:spTree>
    <p:extLst>
      <p:ext uri="{BB962C8B-B14F-4D97-AF65-F5344CB8AC3E}">
        <p14:creationId xmlns:p14="http://schemas.microsoft.com/office/powerpoint/2010/main" val="157041675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65481"/>
            <a:ext cx="8229600" cy="1143000"/>
          </a:xfrm>
        </p:spPr>
        <p:txBody>
          <a:bodyPr/>
          <a:lstStyle/>
          <a:p>
            <a:r>
              <a:rPr lang="en-US" dirty="0" smtClean="0"/>
              <a:t>Can technology help?</a:t>
            </a:r>
            <a:endParaRPr lang="en-US" dirty="0"/>
          </a:p>
        </p:txBody>
      </p:sp>
      <p:sp>
        <p:nvSpPr>
          <p:cNvPr id="3" name="Content Placeholder 2"/>
          <p:cNvSpPr>
            <a:spLocks noGrp="1"/>
          </p:cNvSpPr>
          <p:nvPr>
            <p:ph idx="1"/>
          </p:nvPr>
        </p:nvSpPr>
        <p:spPr/>
        <p:txBody>
          <a:bodyPr/>
          <a:lstStyle/>
          <a:p>
            <a:r>
              <a:rPr lang="en-US" dirty="0" smtClean="0"/>
              <a:t>Light savor</a:t>
            </a:r>
            <a:endParaRPr lang="en-US" dirty="0"/>
          </a:p>
        </p:txBody>
      </p:sp>
      <p:pic>
        <p:nvPicPr>
          <p:cNvPr id="5" name="Picture 4" descr="Increase-Marketing-Reac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0644"/>
            <a:ext cx="3984672" cy="2417884"/>
          </a:xfrm>
          <a:prstGeom prst="rect">
            <a:avLst/>
          </a:prstGeom>
        </p:spPr>
      </p:pic>
      <p:pic>
        <p:nvPicPr>
          <p:cNvPr id="6" name="Picture 5" descr="improve-outomc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9474" y="3790398"/>
            <a:ext cx="4624525" cy="3067601"/>
          </a:xfrm>
          <a:prstGeom prst="rect">
            <a:avLst/>
          </a:prstGeom>
        </p:spPr>
      </p:pic>
    </p:spTree>
    <p:extLst>
      <p:ext uri="{BB962C8B-B14F-4D97-AF65-F5344CB8AC3E}">
        <p14:creationId xmlns:p14="http://schemas.microsoft.com/office/powerpoint/2010/main" val="18028045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586" y="1496177"/>
            <a:ext cx="7736305" cy="1050758"/>
          </a:xfrm>
        </p:spPr>
        <p:txBody>
          <a:bodyPr/>
          <a:lstStyle/>
          <a:p>
            <a:r>
              <a:rPr lang="en-US" dirty="0" smtClean="0"/>
              <a:t>“We Latinos Don’t Use Technology!”</a:t>
            </a:r>
            <a:endParaRPr lang="en-US" dirty="0"/>
          </a:p>
        </p:txBody>
      </p:sp>
      <p:sp>
        <p:nvSpPr>
          <p:cNvPr id="3" name="Content Placeholder 2"/>
          <p:cNvSpPr>
            <a:spLocks noGrp="1"/>
          </p:cNvSpPr>
          <p:nvPr>
            <p:ph idx="1"/>
          </p:nvPr>
        </p:nvSpPr>
        <p:spPr>
          <a:xfrm>
            <a:off x="469232" y="2451016"/>
            <a:ext cx="7808494" cy="5125451"/>
          </a:xfrm>
        </p:spPr>
        <p:txBody>
          <a:bodyPr>
            <a:noAutofit/>
          </a:bodyPr>
          <a:lstStyle/>
          <a:p>
            <a:endParaRPr lang="en-US" sz="1600" dirty="0" smtClean="0"/>
          </a:p>
          <a:p>
            <a:r>
              <a:rPr lang="en-US" sz="1600" dirty="0" smtClean="0"/>
              <a:t>Hispanic youth are more likely than non-Hispanic youth to own a smartphone (43% or 7.5 million)</a:t>
            </a:r>
          </a:p>
          <a:p>
            <a:pPr lvl="1"/>
            <a:r>
              <a:rPr lang="en-US" dirty="0" smtClean="0"/>
              <a:t>Non-Hispanic White= 35%</a:t>
            </a:r>
          </a:p>
          <a:p>
            <a:pPr lvl="1"/>
            <a:r>
              <a:rPr lang="en-US" dirty="0" smtClean="0"/>
              <a:t>Non-Hispanic Black= 40%</a:t>
            </a:r>
            <a:endParaRPr lang="x-none" dirty="0" smtClean="0"/>
          </a:p>
          <a:p>
            <a:pPr marL="457200" lvl="1" indent="0" algn="r">
              <a:buNone/>
            </a:pPr>
            <a:endParaRPr lang="x-none" dirty="0" smtClean="0"/>
          </a:p>
          <a:p>
            <a:pPr marL="457200" lvl="1" indent="0" algn="r">
              <a:buNone/>
            </a:pPr>
            <a:endParaRPr lang="x-none" dirty="0"/>
          </a:p>
          <a:p>
            <a:pPr marL="457200" lvl="1" indent="0" algn="r">
              <a:buNone/>
            </a:pPr>
            <a:r>
              <a:rPr lang="x-none" dirty="0" smtClean="0"/>
              <a:t>(Murphey, Guzman, &amp; Torres, 2014)</a:t>
            </a:r>
            <a:endParaRPr lang="en-US" dirty="0" smtClean="0"/>
          </a:p>
        </p:txBody>
      </p:sp>
    </p:spTree>
    <p:extLst>
      <p:ext uri="{BB962C8B-B14F-4D97-AF65-F5344CB8AC3E}">
        <p14:creationId xmlns:p14="http://schemas.microsoft.com/office/powerpoint/2010/main" val="29349925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6349817" y="6411096"/>
            <a:ext cx="4572000" cy="276999"/>
          </a:xfrm>
          <a:prstGeom prst="rect">
            <a:avLst/>
          </a:prstGeom>
        </p:spPr>
        <p:txBody>
          <a:bodyPr>
            <a:spAutoFit/>
          </a:bodyPr>
          <a:lstStyle/>
          <a:p>
            <a:r>
              <a:rPr lang="en-US" sz="1200" dirty="0" err="1" smtClean="0">
                <a:solidFill>
                  <a:prstClr val="black"/>
                </a:solidFill>
                <a:latin typeface="Trebuchet MS"/>
              </a:rPr>
              <a:t>Dickter</a:t>
            </a:r>
            <a:r>
              <a:rPr lang="en-US" sz="1200" dirty="0">
                <a:solidFill>
                  <a:prstClr val="black"/>
                </a:solidFill>
                <a:latin typeface="Trebuchet MS"/>
              </a:rPr>
              <a:t>, </a:t>
            </a:r>
            <a:r>
              <a:rPr lang="en-US" sz="1200" dirty="0" err="1" smtClean="0">
                <a:solidFill>
                  <a:prstClr val="black"/>
                </a:solidFill>
                <a:latin typeface="Trebuchet MS"/>
              </a:rPr>
              <a:t>Alie</a:t>
            </a:r>
            <a:r>
              <a:rPr lang="en-US" sz="1200" dirty="0">
                <a:solidFill>
                  <a:prstClr val="black"/>
                </a:solidFill>
                <a:latin typeface="Trebuchet MS"/>
              </a:rPr>
              <a:t>, </a:t>
            </a:r>
            <a:r>
              <a:rPr lang="en-US" sz="1200" dirty="0" smtClean="0">
                <a:solidFill>
                  <a:prstClr val="black"/>
                </a:solidFill>
                <a:latin typeface="Trebuchet MS"/>
              </a:rPr>
              <a:t>Jones</a:t>
            </a:r>
            <a:r>
              <a:rPr lang="en-US" sz="1200" dirty="0">
                <a:solidFill>
                  <a:prstClr val="black"/>
                </a:solidFill>
                <a:latin typeface="Trebuchet MS"/>
              </a:rPr>
              <a:t>, </a:t>
            </a:r>
            <a:r>
              <a:rPr lang="en-US" sz="1200" dirty="0" smtClean="0">
                <a:solidFill>
                  <a:prstClr val="black"/>
                </a:solidFill>
                <a:latin typeface="Trebuchet MS"/>
              </a:rPr>
              <a:t>&amp; Bunge (</a:t>
            </a:r>
            <a:r>
              <a:rPr lang="en-US" sz="1200" dirty="0" err="1" smtClean="0">
                <a:solidFill>
                  <a:prstClr val="black"/>
                </a:solidFill>
                <a:latin typeface="Trebuchet MS"/>
              </a:rPr>
              <a:t>n.d.</a:t>
            </a:r>
            <a:r>
              <a:rPr lang="en-US" sz="1200" dirty="0" smtClean="0">
                <a:solidFill>
                  <a:prstClr val="black"/>
                </a:solidFill>
                <a:latin typeface="Trebuchet MS"/>
              </a:rPr>
              <a:t>)</a:t>
            </a:r>
            <a:endParaRPr lang="en-US" sz="1200" dirty="0">
              <a:solidFill>
                <a:prstClr val="black"/>
              </a:solidFill>
              <a:latin typeface="Trebuchet MS"/>
            </a:endParaRPr>
          </a:p>
        </p:txBody>
      </p:sp>
      <p:sp>
        <p:nvSpPr>
          <p:cNvPr id="5" name="TextBox 4"/>
          <p:cNvSpPr txBox="1"/>
          <p:nvPr/>
        </p:nvSpPr>
        <p:spPr>
          <a:xfrm>
            <a:off x="3703485" y="5929039"/>
            <a:ext cx="6507655" cy="369332"/>
          </a:xfrm>
          <a:prstGeom prst="rect">
            <a:avLst/>
          </a:prstGeom>
          <a:noFill/>
        </p:spPr>
        <p:txBody>
          <a:bodyPr wrap="square" rtlCol="0">
            <a:spAutoFit/>
          </a:bodyPr>
          <a:lstStyle/>
          <a:p>
            <a:r>
              <a:rPr lang="en-US" dirty="0" smtClean="0">
                <a:solidFill>
                  <a:prstClr val="black"/>
                </a:solidFill>
                <a:latin typeface="Trebuchet MS"/>
              </a:rPr>
              <a:t>* Includes: RCTs, case studies, feasibility studies </a:t>
            </a:r>
            <a:endParaRPr lang="en-US" dirty="0">
              <a:solidFill>
                <a:prstClr val="black"/>
              </a:solidFill>
              <a:latin typeface="Trebuchet MS"/>
            </a:endParaRPr>
          </a:p>
        </p:txBody>
      </p:sp>
      <p:pic>
        <p:nvPicPr>
          <p:cNvPr id="6" name="Picture 5"/>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605414" y="892885"/>
            <a:ext cx="7943487" cy="4774543"/>
          </a:xfrm>
          <a:prstGeom prst="rect">
            <a:avLst/>
          </a:prstGeom>
        </p:spPr>
      </p:pic>
    </p:spTree>
    <p:extLst>
      <p:ext uri="{BB962C8B-B14F-4D97-AF65-F5344CB8AC3E}">
        <p14:creationId xmlns:p14="http://schemas.microsoft.com/office/powerpoint/2010/main" val="65896746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9" descr="new-hope-crawl-starwar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9855" y="0"/>
            <a:ext cx="12426536" cy="7195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3"/>
          <p:cNvSpPr txBox="1">
            <a:spLocks/>
          </p:cNvSpPr>
          <p:nvPr/>
        </p:nvSpPr>
        <p:spPr bwMode="auto">
          <a:xfrm>
            <a:off x="2820914" y="1611024"/>
            <a:ext cx="3484411" cy="923162"/>
          </a:xfrm>
          <a:prstGeom prst="rect">
            <a:avLst/>
          </a:prstGeom>
          <a:ln>
            <a:solidFill>
              <a:schemeClr val="bg1"/>
            </a:solidFill>
            <a:headEnd/>
            <a:tailEnd/>
          </a:ln>
          <a:extLst>
            <a:ext uri="{FAA26D3D-D897-4be2-8F04-BA451C77F1D7}">
              <ma14:placeholderFlag xmlns:ma14="http://schemas.microsoft.com/office/mac/drawingml/2011/main" val="1"/>
            </a:ext>
          </a:extLst>
        </p:spPr>
        <p:style>
          <a:lnRef idx="2">
            <a:schemeClr val="dk1"/>
          </a:lnRef>
          <a:fillRef idx="1">
            <a:schemeClr val="lt1"/>
          </a:fillRef>
          <a:effectRef idx="0">
            <a:schemeClr val="dk1"/>
          </a:effectRef>
          <a:fontRef idx="minor">
            <a:schemeClr val="dk1"/>
          </a:fontRef>
        </p:style>
        <p:txBody>
          <a:bodyPr anchor="ctr"/>
          <a:lstStyle>
            <a:lvl1pPr>
              <a:defRPr sz="2400">
                <a:solidFill>
                  <a:schemeClr val="tx1"/>
                </a:solidFill>
                <a:latin typeface="Rockwell" charset="0"/>
                <a:ea typeface="MS PGothic" charset="0"/>
                <a:cs typeface="MS PGothic" charset="0"/>
              </a:defRPr>
            </a:lvl1pPr>
            <a:lvl2pPr marL="742950" indent="-285750">
              <a:defRPr sz="2400">
                <a:solidFill>
                  <a:schemeClr val="tx1"/>
                </a:solidFill>
                <a:latin typeface="Rockwell" charset="0"/>
                <a:ea typeface="MS PGothic" charset="0"/>
                <a:cs typeface="MS PGothic" charset="0"/>
              </a:defRPr>
            </a:lvl2pPr>
            <a:lvl3pPr marL="1143000" indent="-228600">
              <a:defRPr sz="2400">
                <a:solidFill>
                  <a:schemeClr val="tx1"/>
                </a:solidFill>
                <a:latin typeface="Rockwell" charset="0"/>
                <a:ea typeface="MS PGothic" charset="0"/>
                <a:cs typeface="MS PGothic" charset="0"/>
              </a:defRPr>
            </a:lvl3pPr>
            <a:lvl4pPr marL="1600200" indent="-228600">
              <a:defRPr sz="2400">
                <a:solidFill>
                  <a:schemeClr val="tx1"/>
                </a:solidFill>
                <a:latin typeface="Rockwell" charset="0"/>
                <a:ea typeface="MS PGothic" charset="0"/>
                <a:cs typeface="MS PGothic" charset="0"/>
              </a:defRPr>
            </a:lvl4pPr>
            <a:lvl5pPr marL="2057400" indent="-228600">
              <a:defRPr sz="2400">
                <a:solidFill>
                  <a:schemeClr val="tx1"/>
                </a:solidFill>
                <a:latin typeface="Rockwel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Rockwel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Rockwel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Rockwel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Rockwell" charset="0"/>
                <a:ea typeface="MS PGothic" charset="0"/>
                <a:cs typeface="MS PGothic" charset="0"/>
              </a:defRPr>
            </a:lvl9pPr>
          </a:lstStyle>
          <a:p>
            <a:pPr algn="ctr" defTabSz="914400">
              <a:defRPr/>
            </a:pPr>
            <a:r>
              <a:rPr lang="en-US" dirty="0" smtClean="0">
                <a:solidFill>
                  <a:srgbClr val="000000"/>
                </a:solidFill>
                <a:latin typeface="Star Jedi Logo DoubleLine1"/>
                <a:ea typeface="ＭＳ Ｐゴシック" charset="0"/>
                <a:cs typeface="Star Jedi Logo DoubleLine1"/>
              </a:rPr>
              <a:t>Some examples</a:t>
            </a:r>
            <a:endParaRPr lang="en-US" dirty="0" smtClean="0">
              <a:solidFill>
                <a:srgbClr val="000000"/>
              </a:solidFill>
              <a:latin typeface="Star Jedi Logo DoubleLine1"/>
              <a:ea typeface="ＭＳ Ｐゴシック" charset="0"/>
              <a:cs typeface="Star Jedi Logo DoubleLine1"/>
            </a:endParaRPr>
          </a:p>
        </p:txBody>
      </p:sp>
    </p:spTree>
    <p:extLst>
      <p:ext uri="{BB962C8B-B14F-4D97-AF65-F5344CB8AC3E}">
        <p14:creationId xmlns:p14="http://schemas.microsoft.com/office/powerpoint/2010/main" val="192177429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147460" name="Picture 2" descr="Unknown-1.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628161" cy="203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creen Shot 2015-05-12 at 10.37.31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65211"/>
            <a:ext cx="9144000" cy="5062983"/>
          </a:xfrm>
          <a:prstGeom prst="rect">
            <a:avLst/>
          </a:prstGeom>
        </p:spPr>
      </p:pic>
    </p:spTree>
    <p:extLst>
      <p:ext uri="{BB962C8B-B14F-4D97-AF65-F5344CB8AC3E}">
        <p14:creationId xmlns:p14="http://schemas.microsoft.com/office/powerpoint/2010/main" val="52398090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853353" y="1417855"/>
            <a:ext cx="5552924" cy="39789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p:cNvSpPr txBox="1"/>
          <p:nvPr/>
        </p:nvSpPr>
        <p:spPr>
          <a:xfrm>
            <a:off x="3492668" y="6315535"/>
            <a:ext cx="2804719" cy="369332"/>
          </a:xfrm>
          <a:prstGeom prst="rect">
            <a:avLst/>
          </a:prstGeom>
          <a:noFill/>
        </p:spPr>
        <p:txBody>
          <a:bodyPr wrap="square" rtlCol="0">
            <a:spAutoFit/>
          </a:bodyPr>
          <a:lstStyle/>
          <a:p>
            <a:r>
              <a:rPr lang="en-US" dirty="0" smtClean="0">
                <a:solidFill>
                  <a:prstClr val="black"/>
                </a:solidFill>
                <a:latin typeface="Calibri"/>
              </a:rPr>
              <a:t>(Van Voorhees, 2010)</a:t>
            </a:r>
            <a:endParaRPr lang="en-US" dirty="0">
              <a:solidFill>
                <a:prstClr val="black"/>
              </a:solidFill>
              <a:latin typeface="Calibri"/>
            </a:endParaRPr>
          </a:p>
        </p:txBody>
      </p:sp>
    </p:spTree>
    <p:extLst>
      <p:ext uri="{BB962C8B-B14F-4D97-AF65-F5344CB8AC3E}">
        <p14:creationId xmlns:p14="http://schemas.microsoft.com/office/powerpoint/2010/main" val="425986517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2" name="Picture 1" descr="cc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6730" y="1084806"/>
            <a:ext cx="5659210" cy="4860264"/>
          </a:xfrm>
          <a:prstGeom prst="rect">
            <a:avLst/>
          </a:prstGeom>
        </p:spPr>
      </p:pic>
      <p:sp>
        <p:nvSpPr>
          <p:cNvPr id="3" name="TextBox 2"/>
          <p:cNvSpPr txBox="1"/>
          <p:nvPr/>
        </p:nvSpPr>
        <p:spPr>
          <a:xfrm>
            <a:off x="3492668" y="6315535"/>
            <a:ext cx="2804719" cy="369332"/>
          </a:xfrm>
          <a:prstGeom prst="rect">
            <a:avLst/>
          </a:prstGeom>
          <a:noFill/>
        </p:spPr>
        <p:txBody>
          <a:bodyPr wrap="square" rtlCol="0">
            <a:spAutoFit/>
          </a:bodyPr>
          <a:lstStyle/>
          <a:p>
            <a:r>
              <a:rPr lang="en-US" dirty="0" smtClean="0">
                <a:solidFill>
                  <a:prstClr val="black"/>
                </a:solidFill>
                <a:latin typeface="Calibri"/>
              </a:rPr>
              <a:t>(</a:t>
            </a:r>
            <a:r>
              <a:rPr lang="en-US" dirty="0" err="1" smtClean="0">
                <a:solidFill>
                  <a:prstClr val="black"/>
                </a:solidFill>
                <a:latin typeface="Calibri"/>
              </a:rPr>
              <a:t>Kannah</a:t>
            </a:r>
            <a:r>
              <a:rPr lang="en-US" dirty="0" smtClean="0">
                <a:solidFill>
                  <a:prstClr val="black"/>
                </a:solidFill>
                <a:latin typeface="Calibri"/>
              </a:rPr>
              <a:t> &amp; Kendall, 2011)</a:t>
            </a:r>
            <a:endParaRPr lang="en-US" dirty="0">
              <a:solidFill>
                <a:prstClr val="black"/>
              </a:solidFill>
              <a:latin typeface="Calibri"/>
            </a:endParaRPr>
          </a:p>
        </p:txBody>
      </p:sp>
    </p:spTree>
    <p:extLst>
      <p:ext uri="{BB962C8B-B14F-4D97-AF65-F5344CB8AC3E}">
        <p14:creationId xmlns:p14="http://schemas.microsoft.com/office/powerpoint/2010/main" val="248382303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2" name="Picture 1" descr="cc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955" y="884998"/>
            <a:ext cx="7335609" cy="5324689"/>
          </a:xfrm>
          <a:prstGeom prst="rect">
            <a:avLst/>
          </a:prstGeom>
        </p:spPr>
      </p:pic>
      <p:sp>
        <p:nvSpPr>
          <p:cNvPr id="3" name="TextBox 2"/>
          <p:cNvSpPr txBox="1"/>
          <p:nvPr/>
        </p:nvSpPr>
        <p:spPr>
          <a:xfrm>
            <a:off x="3492668" y="6315535"/>
            <a:ext cx="2804719" cy="369332"/>
          </a:xfrm>
          <a:prstGeom prst="rect">
            <a:avLst/>
          </a:prstGeom>
          <a:noFill/>
        </p:spPr>
        <p:txBody>
          <a:bodyPr wrap="square" rtlCol="0">
            <a:spAutoFit/>
          </a:bodyPr>
          <a:lstStyle/>
          <a:p>
            <a:r>
              <a:rPr lang="en-US" dirty="0" smtClean="0">
                <a:solidFill>
                  <a:prstClr val="black"/>
                </a:solidFill>
                <a:latin typeface="Calibri"/>
              </a:rPr>
              <a:t>(</a:t>
            </a:r>
            <a:r>
              <a:rPr lang="en-US" dirty="0" err="1" smtClean="0">
                <a:solidFill>
                  <a:prstClr val="black"/>
                </a:solidFill>
                <a:latin typeface="Calibri"/>
              </a:rPr>
              <a:t>Kannah</a:t>
            </a:r>
            <a:r>
              <a:rPr lang="en-US" dirty="0" smtClean="0">
                <a:solidFill>
                  <a:prstClr val="black"/>
                </a:solidFill>
                <a:latin typeface="Calibri"/>
              </a:rPr>
              <a:t> &amp; Kendall, 2011)</a:t>
            </a:r>
            <a:endParaRPr lang="en-US" dirty="0">
              <a:solidFill>
                <a:prstClr val="black"/>
              </a:solidFill>
              <a:latin typeface="Calibri"/>
            </a:endParaRPr>
          </a:p>
        </p:txBody>
      </p:sp>
    </p:spTree>
    <p:extLst>
      <p:ext uri="{BB962C8B-B14F-4D97-AF65-F5344CB8AC3E}">
        <p14:creationId xmlns:p14="http://schemas.microsoft.com/office/powerpoint/2010/main" val="1338611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descr="bmj.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3165" y="274638"/>
            <a:ext cx="5097885" cy="6406342"/>
          </a:xfrm>
          <a:prstGeom prst="rect">
            <a:avLst/>
          </a:prstGeom>
        </p:spPr>
      </p:pic>
      <p:sp>
        <p:nvSpPr>
          <p:cNvPr id="4" name="TextBox 3"/>
          <p:cNvSpPr txBox="1"/>
          <p:nvPr/>
        </p:nvSpPr>
        <p:spPr>
          <a:xfrm>
            <a:off x="3492668" y="6350817"/>
            <a:ext cx="2804719" cy="369332"/>
          </a:xfrm>
          <a:prstGeom prst="rect">
            <a:avLst/>
          </a:prstGeom>
          <a:noFill/>
        </p:spPr>
        <p:txBody>
          <a:bodyPr wrap="square" rtlCol="0">
            <a:spAutoFit/>
          </a:bodyPr>
          <a:lstStyle/>
          <a:p>
            <a:pPr algn="ctr"/>
            <a:r>
              <a:rPr lang="en-US" dirty="0" smtClean="0">
                <a:solidFill>
                  <a:prstClr val="black"/>
                </a:solidFill>
                <a:latin typeface="Calibri"/>
              </a:rPr>
              <a:t>(Merry, 2012)</a:t>
            </a:r>
            <a:endParaRPr lang="en-US" dirty="0">
              <a:solidFill>
                <a:prstClr val="black"/>
              </a:solidFill>
              <a:latin typeface="Calibri"/>
            </a:endParaRPr>
          </a:p>
        </p:txBody>
      </p:sp>
    </p:spTree>
    <p:extLst>
      <p:ext uri="{BB962C8B-B14F-4D97-AF65-F5344CB8AC3E}">
        <p14:creationId xmlns:p14="http://schemas.microsoft.com/office/powerpoint/2010/main" val="114251120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Sparx</a:t>
            </a:r>
            <a:endParaRPr lang="en-US" dirty="0"/>
          </a:p>
        </p:txBody>
      </p:sp>
      <p:pic>
        <p:nvPicPr>
          <p:cNvPr id="4" name="Content Placeholder 3" descr="SPARX-2013-05-10-14-23-09-324.jpg"/>
          <p:cNvPicPr>
            <a:picLocks noGrp="1" noChangeAspect="1"/>
          </p:cNvPicPr>
          <p:nvPr>
            <p:ph idx="1"/>
          </p:nvPr>
        </p:nvPicPr>
        <p:blipFill>
          <a:blip r:embed="rId3">
            <a:extLst>
              <a:ext uri="{28A0092B-C50C-407E-A947-70E740481C1C}">
                <a14:useLocalDpi xmlns:a14="http://schemas.microsoft.com/office/drawing/2010/main" val="0"/>
              </a:ext>
            </a:extLst>
          </a:blip>
          <a:srcRect l="-18187" r="-18187"/>
          <a:stretch>
            <a:fillRect/>
          </a:stretch>
        </p:blipFill>
        <p:spPr/>
      </p:pic>
    </p:spTree>
    <p:extLst>
      <p:ext uri="{BB962C8B-B14F-4D97-AF65-F5344CB8AC3E}">
        <p14:creationId xmlns:p14="http://schemas.microsoft.com/office/powerpoint/2010/main" val="296064670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496" y="387410"/>
            <a:ext cx="7016736" cy="1561706"/>
          </a:xfrm>
        </p:spPr>
        <p:txBody>
          <a:bodyPr>
            <a:normAutofit fontScale="90000"/>
          </a:bodyPr>
          <a:lstStyle/>
          <a:p>
            <a:r>
              <a:rPr lang="en-US" dirty="0" smtClean="0"/>
              <a:t>Are There </a:t>
            </a:r>
            <a:r>
              <a:rPr lang="en-US" dirty="0"/>
              <a:t>A</a:t>
            </a:r>
            <a:r>
              <a:rPr lang="en-US" dirty="0" smtClean="0"/>
              <a:t>ny Interventions </a:t>
            </a:r>
            <a:r>
              <a:rPr lang="en-US" dirty="0"/>
              <a:t>S</a:t>
            </a:r>
            <a:r>
              <a:rPr lang="en-US" dirty="0" smtClean="0"/>
              <a:t>pecifically </a:t>
            </a:r>
            <a:r>
              <a:rPr lang="en-US" dirty="0"/>
              <a:t>D</a:t>
            </a:r>
            <a:r>
              <a:rPr lang="en-US" dirty="0" smtClean="0"/>
              <a:t>esigned for the Latino Population?</a:t>
            </a:r>
            <a:endParaRPr lang="en-US" dirty="0"/>
          </a:p>
        </p:txBody>
      </p:sp>
      <p:sp>
        <p:nvSpPr>
          <p:cNvPr id="3" name="Content Placeholder 2"/>
          <p:cNvSpPr>
            <a:spLocks noGrp="1"/>
          </p:cNvSpPr>
          <p:nvPr>
            <p:ph idx="1"/>
          </p:nvPr>
        </p:nvSpPr>
        <p:spPr>
          <a:xfrm>
            <a:off x="609598" y="2196269"/>
            <a:ext cx="7174833" cy="4348910"/>
          </a:xfrm>
        </p:spPr>
        <p:txBody>
          <a:bodyPr>
            <a:normAutofit/>
          </a:bodyPr>
          <a:lstStyle/>
          <a:p>
            <a:pPr>
              <a:lnSpc>
                <a:spcPct val="150000"/>
              </a:lnSpc>
            </a:pPr>
            <a:r>
              <a:rPr lang="en-US" sz="2000" dirty="0" smtClean="0">
                <a:solidFill>
                  <a:schemeClr val="tx1"/>
                </a:solidFill>
              </a:rPr>
              <a:t>67 BIT outcome studies worldwide </a:t>
            </a:r>
          </a:p>
          <a:p>
            <a:pPr>
              <a:lnSpc>
                <a:spcPct val="150000"/>
              </a:lnSpc>
            </a:pPr>
            <a:r>
              <a:rPr lang="en-US" sz="2000" dirty="0" smtClean="0">
                <a:solidFill>
                  <a:schemeClr val="tx1"/>
                </a:solidFill>
              </a:rPr>
              <a:t>Only 2 studies looked at Latinos</a:t>
            </a:r>
          </a:p>
          <a:p>
            <a:pPr lvl="2">
              <a:lnSpc>
                <a:spcPct val="150000"/>
              </a:lnSpc>
            </a:pPr>
            <a:r>
              <a:rPr lang="en-US" dirty="0" smtClean="0">
                <a:solidFill>
                  <a:schemeClr val="tx1"/>
                </a:solidFill>
              </a:rPr>
              <a:t>Ramos, </a:t>
            </a:r>
            <a:r>
              <a:rPr lang="en-US" dirty="0" err="1" smtClean="0">
                <a:solidFill>
                  <a:schemeClr val="tx1"/>
                </a:solidFill>
              </a:rPr>
              <a:t>Piqueras</a:t>
            </a:r>
            <a:r>
              <a:rPr lang="en-US" dirty="0" smtClean="0">
                <a:solidFill>
                  <a:schemeClr val="tx1"/>
                </a:solidFill>
              </a:rPr>
              <a:t> &amp; </a:t>
            </a:r>
            <a:r>
              <a:rPr lang="en-US" dirty="0" err="1" smtClean="0">
                <a:solidFill>
                  <a:schemeClr val="tx1"/>
                </a:solidFill>
              </a:rPr>
              <a:t>García-López</a:t>
            </a:r>
            <a:r>
              <a:rPr lang="en-US" dirty="0" smtClean="0">
                <a:solidFill>
                  <a:schemeClr val="tx1"/>
                </a:solidFill>
              </a:rPr>
              <a:t> (2008)</a:t>
            </a:r>
          </a:p>
          <a:p>
            <a:pPr lvl="3">
              <a:lnSpc>
                <a:spcPct val="150000"/>
              </a:lnSpc>
            </a:pPr>
            <a:r>
              <a:rPr lang="en-US" dirty="0" smtClean="0">
                <a:solidFill>
                  <a:schemeClr val="tx1"/>
                </a:solidFill>
              </a:rPr>
              <a:t>Spain</a:t>
            </a:r>
          </a:p>
          <a:p>
            <a:pPr lvl="2">
              <a:lnSpc>
                <a:spcPct val="150000"/>
              </a:lnSpc>
            </a:pPr>
            <a:r>
              <a:rPr lang="en-US" sz="1600" dirty="0" smtClean="0">
                <a:solidFill>
                  <a:schemeClr val="tx1"/>
                </a:solidFill>
              </a:rPr>
              <a:t>Gutierrez-Maldonado, et al. (2009)</a:t>
            </a:r>
          </a:p>
          <a:p>
            <a:pPr lvl="3">
              <a:lnSpc>
                <a:spcPct val="150000"/>
              </a:lnSpc>
            </a:pPr>
            <a:r>
              <a:rPr lang="en-US" dirty="0" smtClean="0">
                <a:solidFill>
                  <a:schemeClr val="tx1"/>
                </a:solidFill>
              </a:rPr>
              <a:t>Spanish researchers</a:t>
            </a:r>
          </a:p>
          <a:p>
            <a:pPr lvl="3">
              <a:lnSpc>
                <a:spcPct val="150000"/>
              </a:lnSpc>
            </a:pPr>
            <a:r>
              <a:rPr lang="en-US" dirty="0" smtClean="0">
                <a:solidFill>
                  <a:schemeClr val="tx1"/>
                </a:solidFill>
              </a:rPr>
              <a:t>Mexican participants</a:t>
            </a:r>
          </a:p>
          <a:p>
            <a:pPr lvl="1">
              <a:lnSpc>
                <a:spcPct val="150000"/>
              </a:lnSpc>
            </a:pPr>
            <a:endParaRPr lang="en-US" sz="2000" dirty="0">
              <a:solidFill>
                <a:schemeClr val="tx1"/>
              </a:solidFill>
            </a:endParaRPr>
          </a:p>
        </p:txBody>
      </p:sp>
    </p:spTree>
    <p:extLst>
      <p:ext uri="{BB962C8B-B14F-4D97-AF65-F5344CB8AC3E}">
        <p14:creationId xmlns:p14="http://schemas.microsoft.com/office/powerpoint/2010/main" val="118416396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30595" y="1317506"/>
            <a:ext cx="5826719" cy="3076615"/>
          </a:xfrm>
        </p:spPr>
        <p:txBody>
          <a:bodyPr>
            <a:normAutofit fontScale="90000"/>
          </a:bodyPr>
          <a:lstStyle/>
          <a:p>
            <a:r>
              <a:rPr lang="en-US" dirty="0" smtClean="0"/>
              <a:t>How Many BITs Studies Included at least some Latino Participants?</a:t>
            </a:r>
            <a:br>
              <a:rPr lang="en-US" dirty="0" smtClean="0"/>
            </a:br>
            <a:endParaRPr lang="en-US" dirty="0"/>
          </a:p>
        </p:txBody>
      </p:sp>
      <p:sp>
        <p:nvSpPr>
          <p:cNvPr id="5" name="Subtitle 4"/>
          <p:cNvSpPr>
            <a:spLocks noGrp="1"/>
          </p:cNvSpPr>
          <p:nvPr>
            <p:ph type="subTitle" idx="1"/>
          </p:nvPr>
        </p:nvSpPr>
        <p:spPr>
          <a:xfrm>
            <a:off x="1130595" y="4221622"/>
            <a:ext cx="5826719" cy="926112"/>
          </a:xfrm>
        </p:spPr>
        <p:txBody>
          <a:bodyPr>
            <a:normAutofit/>
          </a:bodyPr>
          <a:lstStyle/>
          <a:p>
            <a:r>
              <a:rPr lang="en-US" sz="2800" dirty="0" smtClean="0">
                <a:solidFill>
                  <a:schemeClr val="tx1"/>
                </a:solidFill>
              </a:rPr>
              <a:t>12 </a:t>
            </a:r>
            <a:r>
              <a:rPr lang="en-US" sz="2800" dirty="0" smtClean="0">
                <a:solidFill>
                  <a:schemeClr val="tx1"/>
                </a:solidFill>
              </a:rPr>
              <a:t>studies (N </a:t>
            </a:r>
            <a:r>
              <a:rPr lang="en-US" sz="2800" dirty="0">
                <a:solidFill>
                  <a:schemeClr val="tx1"/>
                </a:solidFill>
              </a:rPr>
              <a:t>= </a:t>
            </a:r>
            <a:r>
              <a:rPr lang="en-US" sz="2800" dirty="0">
                <a:solidFill>
                  <a:schemeClr val="tx1"/>
                </a:solidFill>
              </a:rPr>
              <a:t>67, 18%)</a:t>
            </a:r>
            <a:endParaRPr lang="en-US" sz="2800" dirty="0" smtClean="0">
              <a:solidFill>
                <a:schemeClr val="tx1"/>
              </a:solidFill>
            </a:endParaRPr>
          </a:p>
          <a:p>
            <a:endParaRPr lang="en-US" sz="2800" dirty="0">
              <a:solidFill>
                <a:schemeClr val="tx1"/>
              </a:solidFill>
            </a:endParaRPr>
          </a:p>
        </p:txBody>
      </p:sp>
    </p:spTree>
    <p:extLst>
      <p:ext uri="{BB962C8B-B14F-4D97-AF65-F5344CB8AC3E}">
        <p14:creationId xmlns:p14="http://schemas.microsoft.com/office/powerpoint/2010/main" val="372872571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0595" y="1085316"/>
            <a:ext cx="5826719" cy="3871374"/>
          </a:xfrm>
        </p:spPr>
        <p:txBody>
          <a:bodyPr>
            <a:normAutofit fontScale="90000"/>
          </a:bodyPr>
          <a:lstStyle/>
          <a:p>
            <a:r>
              <a:rPr lang="en-US" dirty="0" smtClean="0"/>
              <a:t>What Percentage of Latino </a:t>
            </a:r>
            <a:r>
              <a:rPr lang="en-US" dirty="0"/>
              <a:t>P</a:t>
            </a:r>
            <a:r>
              <a:rPr lang="en-US" dirty="0" smtClean="0"/>
              <a:t>articipants Were </a:t>
            </a:r>
            <a:r>
              <a:rPr lang="en-US" dirty="0"/>
              <a:t>I</a:t>
            </a:r>
            <a:r>
              <a:rPr lang="en-US" dirty="0" smtClean="0"/>
              <a:t>ncluded in Each BIT Study for Youth?</a:t>
            </a:r>
            <a:endParaRPr lang="en-US" dirty="0"/>
          </a:p>
        </p:txBody>
      </p:sp>
    </p:spTree>
    <p:extLst>
      <p:ext uri="{BB962C8B-B14F-4D97-AF65-F5344CB8AC3E}">
        <p14:creationId xmlns:p14="http://schemas.microsoft.com/office/powerpoint/2010/main" val="341776117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264627631"/>
              </p:ext>
            </p:extLst>
          </p:nvPr>
        </p:nvGraphicFramePr>
        <p:xfrm>
          <a:off x="666974" y="203930"/>
          <a:ext cx="7820810" cy="6443845"/>
        </p:xfrm>
        <a:graphic>
          <a:graphicData uri="http://schemas.openxmlformats.org/drawingml/2006/table">
            <a:tbl>
              <a:tblPr firstRow="1" firstCol="1" bandRow="1">
                <a:tableStyleId>{5C22544A-7EE6-4342-B048-85BDC9FD1C3A}</a:tableStyleId>
              </a:tblPr>
              <a:tblGrid>
                <a:gridCol w="2073496"/>
                <a:gridCol w="1038672"/>
                <a:gridCol w="1869607"/>
                <a:gridCol w="1246405"/>
                <a:gridCol w="1592630"/>
              </a:tblGrid>
              <a:tr h="604467">
                <a:tc>
                  <a:txBody>
                    <a:bodyPr/>
                    <a:lstStyle/>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Author</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rgbClr val="90C226"/>
                    </a:solidFill>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Year</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Type of BIT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 of Latinos Participants</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 of Latino Participants</a:t>
                      </a:r>
                    </a:p>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(n)</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r>
              <a:tr h="402978">
                <a:tc gridSpan="5">
                  <a:txBody>
                    <a:bodyPr/>
                    <a:lstStyle/>
                    <a:p>
                      <a:pPr marL="0" marR="0" algn="ctr">
                        <a:lnSpc>
                          <a:spcPct val="115000"/>
                        </a:lnSpc>
                        <a:spcBef>
                          <a:spcPts val="0"/>
                        </a:spcBef>
                        <a:spcAft>
                          <a:spcPts val="0"/>
                        </a:spcAft>
                      </a:pPr>
                      <a:r>
                        <a:rPr lang="en-US" sz="1200" dirty="0" smtClean="0">
                          <a:effectLst/>
                          <a:latin typeface="Times New Roman" panose="02020603050405020304" pitchFamily="18" charset="0"/>
                          <a:cs typeface="Times New Roman" panose="02020603050405020304" pitchFamily="18" charset="0"/>
                        </a:rPr>
                        <a:t>Depression</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 </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gn="ctr">
                        <a:lnSpc>
                          <a:spcPct val="115000"/>
                        </a:lnSpc>
                        <a:spcBef>
                          <a:spcPts val="0"/>
                        </a:spcBef>
                        <a:spcAft>
                          <a:spcPts val="0"/>
                        </a:spcAft>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chemeClr val="accent1"/>
                    </a:solidFill>
                  </a:tcPr>
                </a:tc>
              </a:tr>
              <a:tr h="201489">
                <a:tc>
                  <a:txBody>
                    <a:bodyPr/>
                    <a:lstStyle/>
                    <a:p>
                      <a:pPr marL="0" marR="0" algn="l">
                        <a:lnSpc>
                          <a:spcPct val="115000"/>
                        </a:lnSpc>
                        <a:spcBef>
                          <a:spcPts val="0"/>
                        </a:spcBef>
                        <a:spcAft>
                          <a:spcPts val="0"/>
                        </a:spcAft>
                      </a:pPr>
                      <a:r>
                        <a:rPr lang="en-US" sz="1200" dirty="0">
                          <a:solidFill>
                            <a:schemeClr val="tx1"/>
                          </a:solidFill>
                          <a:effectLst/>
                          <a:latin typeface="Times New Roman" panose="02020603050405020304" pitchFamily="18" charset="0"/>
                          <a:cs typeface="Times New Roman" panose="02020603050405020304" pitchFamily="18" charset="0"/>
                        </a:rPr>
                        <a:t>Van Voorhees et al.</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rgbClr val="EEF4E8"/>
                    </a:solidFill>
                  </a:tcPr>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2008</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l">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CATCH-IT </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rgbClr val="EEF4E8"/>
                    </a:solidFill>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5</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4</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r>
              <a:tr h="201489">
                <a:tc>
                  <a:txBody>
                    <a:bodyPr/>
                    <a:lstStyle/>
                    <a:p>
                      <a:pPr marL="0" marR="0" algn="l">
                        <a:lnSpc>
                          <a:spcPct val="115000"/>
                        </a:lnSpc>
                        <a:spcBef>
                          <a:spcPts val="0"/>
                        </a:spcBef>
                        <a:spcAft>
                          <a:spcPts val="0"/>
                        </a:spcAft>
                      </a:pPr>
                      <a:r>
                        <a:rPr lang="en-US" sz="1200" dirty="0">
                          <a:solidFill>
                            <a:schemeClr val="tx1"/>
                          </a:solidFill>
                          <a:effectLst/>
                          <a:latin typeface="Times New Roman" panose="02020603050405020304" pitchFamily="18" charset="0"/>
                          <a:cs typeface="Times New Roman" panose="02020603050405020304" pitchFamily="18" charset="0"/>
                        </a:rPr>
                        <a:t>Van Voorhees et al.</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rgbClr val="DBE9CD"/>
                    </a:solidFill>
                  </a:tcPr>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2009</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CATCH-IT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5</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4</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r>
              <a:tr h="201489">
                <a:tc>
                  <a:txBody>
                    <a:bodyPr/>
                    <a:lstStyle/>
                    <a:p>
                      <a:pPr marL="0" marR="0" algn="l">
                        <a:lnSpc>
                          <a:spcPct val="115000"/>
                        </a:lnSpc>
                        <a:spcBef>
                          <a:spcPts val="0"/>
                        </a:spcBef>
                        <a:spcAft>
                          <a:spcPts val="0"/>
                        </a:spcAft>
                      </a:pPr>
                      <a:r>
                        <a:rPr lang="en-US" sz="1200" dirty="0">
                          <a:solidFill>
                            <a:schemeClr val="tx1"/>
                          </a:solidFill>
                          <a:effectLst/>
                          <a:latin typeface="Times New Roman" panose="02020603050405020304" pitchFamily="18" charset="0"/>
                          <a:cs typeface="Times New Roman" panose="02020603050405020304" pitchFamily="18" charset="0"/>
                        </a:rPr>
                        <a:t>Marko et al.</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rgbClr val="EEF4E8"/>
                    </a:solidFill>
                  </a:tcPr>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2010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CATCH-IT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5</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4</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r>
              <a:tr h="402978">
                <a:tc gridSpan="5">
                  <a:txBody>
                    <a:bodyPr/>
                    <a:lstStyle/>
                    <a:p>
                      <a:pPr marL="0" marR="0" algn="ctr">
                        <a:lnSpc>
                          <a:spcPct val="115000"/>
                        </a:lnSpc>
                        <a:spcBef>
                          <a:spcPts val="0"/>
                        </a:spcBef>
                        <a:spcAft>
                          <a:spcPts val="0"/>
                        </a:spcAft>
                      </a:pPr>
                      <a:r>
                        <a:rPr lang="en-US" sz="1200" dirty="0" smtClean="0">
                          <a:effectLst/>
                          <a:latin typeface="Times New Roman" panose="02020603050405020304" pitchFamily="18" charset="0"/>
                          <a:cs typeface="Times New Roman" panose="02020603050405020304" pitchFamily="18" charset="0"/>
                        </a:rPr>
                        <a:t>Anxiety</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 </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gn="ctr">
                        <a:lnSpc>
                          <a:spcPct val="115000"/>
                        </a:lnSpc>
                        <a:spcBef>
                          <a:spcPts val="0"/>
                        </a:spcBef>
                        <a:spcAft>
                          <a:spcPts val="0"/>
                        </a:spcAft>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chemeClr val="accent1"/>
                    </a:solidFill>
                  </a:tcPr>
                </a:tc>
              </a:tr>
              <a:tr h="402978">
                <a:tc>
                  <a:txBody>
                    <a:bodyPr/>
                    <a:lstStyle/>
                    <a:p>
                      <a:pPr marL="0" marR="0" algn="l">
                        <a:lnSpc>
                          <a:spcPct val="115000"/>
                        </a:lnSpc>
                        <a:spcBef>
                          <a:spcPts val="0"/>
                        </a:spcBef>
                        <a:spcAft>
                          <a:spcPts val="0"/>
                        </a:spcAft>
                      </a:pPr>
                      <a:r>
                        <a:rPr lang="en-US" sz="1200" dirty="0">
                          <a:solidFill>
                            <a:schemeClr val="tx1"/>
                          </a:solidFill>
                          <a:effectLst/>
                          <a:latin typeface="Times New Roman" panose="02020603050405020304" pitchFamily="18" charset="0"/>
                          <a:cs typeface="Times New Roman" panose="02020603050405020304" pitchFamily="18" charset="0"/>
                        </a:rPr>
                        <a:t>Ramos, </a:t>
                      </a:r>
                      <a:r>
                        <a:rPr lang="en-US" sz="1200" dirty="0" err="1">
                          <a:solidFill>
                            <a:schemeClr val="tx1"/>
                          </a:solidFill>
                          <a:effectLst/>
                          <a:latin typeface="Times New Roman" panose="02020603050405020304" pitchFamily="18" charset="0"/>
                          <a:cs typeface="Times New Roman" panose="02020603050405020304" pitchFamily="18" charset="0"/>
                        </a:rPr>
                        <a:t>Piqueras</a:t>
                      </a:r>
                      <a:r>
                        <a:rPr lang="en-US" sz="1200" dirty="0">
                          <a:solidFill>
                            <a:schemeClr val="tx1"/>
                          </a:solidFill>
                          <a:effectLst/>
                          <a:latin typeface="Times New Roman" panose="02020603050405020304" pitchFamily="18" charset="0"/>
                          <a:cs typeface="Times New Roman" panose="02020603050405020304" pitchFamily="18" charset="0"/>
                        </a:rPr>
                        <a:t>, &amp; Garcia-Lopez</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rgbClr val="EEF4E8"/>
                    </a:solidFill>
                  </a:tcPr>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2008</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Video feedback</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100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50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r>
              <a:tr h="402978">
                <a:tc>
                  <a:txBody>
                    <a:bodyPr/>
                    <a:lstStyle/>
                    <a:p>
                      <a:pPr marL="0" marR="0" algn="l">
                        <a:lnSpc>
                          <a:spcPct val="115000"/>
                        </a:lnSpc>
                        <a:spcBef>
                          <a:spcPts val="0"/>
                        </a:spcBef>
                        <a:spcAft>
                          <a:spcPts val="0"/>
                        </a:spcAft>
                      </a:pPr>
                      <a:r>
                        <a:rPr lang="en-US" sz="1200" dirty="0">
                          <a:solidFill>
                            <a:schemeClr val="tx1"/>
                          </a:solidFill>
                          <a:effectLst/>
                          <a:latin typeface="Times New Roman" panose="02020603050405020304" pitchFamily="18" charset="0"/>
                          <a:cs typeface="Times New Roman" panose="02020603050405020304" pitchFamily="18" charset="0"/>
                        </a:rPr>
                        <a:t>Gutierrez-Maldonado et al.</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rgbClr val="DBE9CD"/>
                    </a:solidFill>
                  </a:tcPr>
                </a:tc>
                <a:tc>
                  <a:txBody>
                    <a:bodyPr/>
                    <a:lstStyle/>
                    <a:p>
                      <a:pPr marL="0" marR="0" algn="l">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2009</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l">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Virtual Reality</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rgbClr val="DBE9CD"/>
                    </a:solidFill>
                  </a:tcPr>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100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36</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r>
              <a:tr h="664723">
                <a:tc>
                  <a:txBody>
                    <a:bodyPr/>
                    <a:lstStyle/>
                    <a:p>
                      <a:pPr marL="0" marR="0" algn="l">
                        <a:lnSpc>
                          <a:spcPct val="115000"/>
                        </a:lnSpc>
                        <a:spcBef>
                          <a:spcPts val="0"/>
                        </a:spcBef>
                        <a:spcAft>
                          <a:spcPts val="0"/>
                        </a:spcAft>
                      </a:pPr>
                      <a:r>
                        <a:rPr lang="en-US" sz="1200" dirty="0" err="1">
                          <a:solidFill>
                            <a:schemeClr val="tx1"/>
                          </a:solidFill>
                          <a:effectLst/>
                          <a:latin typeface="Times New Roman" panose="02020603050405020304" pitchFamily="18" charset="0"/>
                          <a:cs typeface="Times New Roman" panose="02020603050405020304" pitchFamily="18" charset="0"/>
                        </a:rPr>
                        <a:t>Bechor</a:t>
                      </a:r>
                      <a:r>
                        <a:rPr lang="en-US" sz="1200" dirty="0">
                          <a:solidFill>
                            <a:schemeClr val="tx1"/>
                          </a:solidFill>
                          <a:effectLst/>
                          <a:latin typeface="Times New Roman" panose="02020603050405020304" pitchFamily="18" charset="0"/>
                          <a:cs typeface="Times New Roman" panose="02020603050405020304" pitchFamily="18" charset="0"/>
                        </a:rPr>
                        <a:t> et al.</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rgbClr val="EEF4E8"/>
                    </a:solidFill>
                  </a:tcPr>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2014</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l">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Computer-Aided Attention Bias Modification Training</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81</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4</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r>
              <a:tr h="201489">
                <a:tc>
                  <a:txBody>
                    <a:bodyPr/>
                    <a:lstStyle/>
                    <a:p>
                      <a:pPr marL="0" marR="0" algn="l">
                        <a:lnSpc>
                          <a:spcPct val="115000"/>
                        </a:lnSpc>
                        <a:spcBef>
                          <a:spcPts val="0"/>
                        </a:spcBef>
                        <a:spcAft>
                          <a:spcPts val="0"/>
                        </a:spcAft>
                      </a:pPr>
                      <a:r>
                        <a:rPr lang="en-US" sz="1200" dirty="0">
                          <a:solidFill>
                            <a:schemeClr val="tx1"/>
                          </a:solidFill>
                          <a:effectLst/>
                          <a:latin typeface="Times New Roman" panose="02020603050405020304" pitchFamily="18" charset="0"/>
                          <a:cs typeface="Times New Roman" panose="02020603050405020304" pitchFamily="18" charset="0"/>
                        </a:rPr>
                        <a:t>Khanna &amp; Kendall</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rgbClr val="DBE9CD"/>
                    </a:solidFill>
                  </a:tcPr>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2010</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Camp Cope-A-Lot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1</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r>
              <a:tr h="201489">
                <a:tc>
                  <a:txBody>
                    <a:bodyPr/>
                    <a:lstStyle/>
                    <a:p>
                      <a:pPr marL="0" marR="0" algn="l">
                        <a:lnSpc>
                          <a:spcPct val="115000"/>
                        </a:lnSpc>
                        <a:spcBef>
                          <a:spcPts val="0"/>
                        </a:spcBef>
                        <a:spcAft>
                          <a:spcPts val="0"/>
                        </a:spcAft>
                      </a:pPr>
                      <a:r>
                        <a:rPr lang="en-US" sz="1200" dirty="0">
                          <a:solidFill>
                            <a:schemeClr val="tx1"/>
                          </a:solidFill>
                          <a:effectLst/>
                          <a:latin typeface="Times New Roman" panose="02020603050405020304" pitchFamily="18" charset="0"/>
                          <a:cs typeface="Times New Roman" panose="02020603050405020304" pitchFamily="18" charset="0"/>
                        </a:rPr>
                        <a:t>Crawford et al.</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rgbClr val="EEF4E8"/>
                    </a:solidFill>
                  </a:tcPr>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2013</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Camp Cope-A-Lot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12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r>
              <a:tr h="402978">
                <a:tc gridSpan="5">
                  <a:txBody>
                    <a:bodyPr/>
                    <a:lstStyle/>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OCD</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 </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gn="ctr">
                        <a:lnSpc>
                          <a:spcPct val="115000"/>
                        </a:lnSpc>
                        <a:spcBef>
                          <a:spcPts val="0"/>
                        </a:spcBef>
                        <a:spcAft>
                          <a:spcPts val="0"/>
                        </a:spcAft>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chemeClr val="accent1"/>
                    </a:solidFill>
                  </a:tcPr>
                </a:tc>
              </a:tr>
              <a:tr h="346302">
                <a:tc>
                  <a:txBody>
                    <a:bodyPr/>
                    <a:lstStyle/>
                    <a:p>
                      <a:pPr marL="0" marR="0" algn="l">
                        <a:lnSpc>
                          <a:spcPct val="115000"/>
                        </a:lnSpc>
                        <a:spcBef>
                          <a:spcPts val="0"/>
                        </a:spcBef>
                        <a:spcAft>
                          <a:spcPts val="0"/>
                        </a:spcAft>
                      </a:pPr>
                      <a:r>
                        <a:rPr lang="en-US" sz="1200" dirty="0" err="1">
                          <a:solidFill>
                            <a:schemeClr val="tx1"/>
                          </a:solidFill>
                          <a:effectLst/>
                          <a:latin typeface="Times New Roman" panose="02020603050405020304" pitchFamily="18" charset="0"/>
                          <a:cs typeface="Times New Roman" panose="02020603050405020304" pitchFamily="18" charset="0"/>
                        </a:rPr>
                        <a:t>Storch</a:t>
                      </a:r>
                      <a:r>
                        <a:rPr lang="en-US" sz="1200" dirty="0">
                          <a:solidFill>
                            <a:schemeClr val="tx1"/>
                          </a:solidFill>
                          <a:effectLst/>
                          <a:latin typeface="Times New Roman" panose="02020603050405020304" pitchFamily="18" charset="0"/>
                          <a:cs typeface="Times New Roman" panose="02020603050405020304" pitchFamily="18" charset="0"/>
                        </a:rPr>
                        <a:t> et al.</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rgbClr val="EEF4E8"/>
                    </a:solidFill>
                  </a:tcPr>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2011</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FCBT via Web Camera</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3</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1</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r>
              <a:tr h="402978">
                <a:tc gridSpan="5">
                  <a:txBody>
                    <a:bodyPr/>
                    <a:lstStyle/>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Disruptive Behaviors (ODD, CD, ADHD)</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 </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gn="ctr">
                        <a:lnSpc>
                          <a:spcPct val="115000"/>
                        </a:lnSpc>
                        <a:spcBef>
                          <a:spcPts val="0"/>
                        </a:spcBef>
                        <a:spcAft>
                          <a:spcPts val="0"/>
                        </a:spcAft>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chemeClr val="accent1"/>
                    </a:solidFill>
                  </a:tcPr>
                </a:tc>
              </a:tr>
              <a:tr h="402978">
                <a:tc>
                  <a:txBody>
                    <a:bodyPr/>
                    <a:lstStyle/>
                    <a:p>
                      <a:pPr marL="0" marR="0" algn="l">
                        <a:lnSpc>
                          <a:spcPct val="115000"/>
                        </a:lnSpc>
                        <a:spcBef>
                          <a:spcPts val="0"/>
                        </a:spcBef>
                        <a:spcAft>
                          <a:spcPts val="0"/>
                        </a:spcAft>
                      </a:pPr>
                      <a:r>
                        <a:rPr lang="en-US" sz="1200" dirty="0">
                          <a:solidFill>
                            <a:schemeClr val="tx1"/>
                          </a:solidFill>
                          <a:effectLst/>
                          <a:latin typeface="Times New Roman" panose="02020603050405020304" pitchFamily="18" charset="0"/>
                          <a:cs typeface="Times New Roman" panose="02020603050405020304" pitchFamily="18" charset="0"/>
                        </a:rPr>
                        <a:t>Taylor et al.</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rgbClr val="EEF4E8"/>
                    </a:solidFill>
                  </a:tcPr>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2008</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Computer-based the Incredible Years</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18</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16</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r>
              <a:tr h="402978">
                <a:tc>
                  <a:txBody>
                    <a:bodyPr/>
                    <a:lstStyle/>
                    <a:p>
                      <a:pPr marL="0" marR="0" algn="l">
                        <a:lnSpc>
                          <a:spcPct val="115000"/>
                        </a:lnSpc>
                        <a:spcBef>
                          <a:spcPts val="0"/>
                        </a:spcBef>
                        <a:spcAft>
                          <a:spcPts val="0"/>
                        </a:spcAft>
                      </a:pPr>
                      <a:r>
                        <a:rPr lang="en-US" sz="1200" dirty="0">
                          <a:solidFill>
                            <a:schemeClr val="tx1"/>
                          </a:solidFill>
                          <a:effectLst/>
                          <a:latin typeface="Times New Roman" panose="02020603050405020304" pitchFamily="18" charset="0"/>
                          <a:cs typeface="Times New Roman" panose="02020603050405020304" pitchFamily="18" charset="0"/>
                        </a:rPr>
                        <a:t>Chacko et al.</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rgbClr val="DBE9CD"/>
                    </a:solidFill>
                  </a:tcPr>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2014</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CogMed Working Memory</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34</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15</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r>
              <a:tr h="402978">
                <a:tc>
                  <a:txBody>
                    <a:bodyPr/>
                    <a:lstStyle/>
                    <a:p>
                      <a:pPr marL="0" marR="0" algn="l">
                        <a:lnSpc>
                          <a:spcPct val="115000"/>
                        </a:lnSpc>
                        <a:spcBef>
                          <a:spcPts val="0"/>
                        </a:spcBef>
                        <a:spcAft>
                          <a:spcPts val="0"/>
                        </a:spcAft>
                      </a:pPr>
                      <a:r>
                        <a:rPr lang="en-US" sz="1200" dirty="0" err="1">
                          <a:solidFill>
                            <a:schemeClr val="tx1"/>
                          </a:solidFill>
                          <a:effectLst/>
                          <a:latin typeface="Times New Roman" panose="02020603050405020304" pitchFamily="18" charset="0"/>
                          <a:cs typeface="Times New Roman" panose="02020603050405020304" pitchFamily="18" charset="0"/>
                        </a:rPr>
                        <a:t>Lavigne</a:t>
                      </a:r>
                      <a:r>
                        <a:rPr lang="en-US" sz="1200" dirty="0">
                          <a:solidFill>
                            <a:schemeClr val="tx1"/>
                          </a:solidFill>
                          <a:effectLst/>
                          <a:latin typeface="Times New Roman" panose="02020603050405020304" pitchFamily="18" charset="0"/>
                          <a:cs typeface="Times New Roman" panose="02020603050405020304" pitchFamily="18" charset="0"/>
                        </a:rPr>
                        <a:t> et al.</a:t>
                      </a:r>
                      <a:endParaRPr lang="en-US"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solidFill>
                      <a:srgbClr val="EEF4E8"/>
                    </a:solidFill>
                  </a:tcPr>
                </a:tc>
                <a:tc>
                  <a:txBody>
                    <a:bodyPr/>
                    <a:lstStyle/>
                    <a:p>
                      <a:pPr marL="0" marR="0" algn="l">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2011</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l">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Computer-Assisted Management</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a:effectLst/>
                          <a:latin typeface="Times New Roman" panose="02020603050405020304" pitchFamily="18" charset="0"/>
                          <a:cs typeface="Times New Roman" panose="02020603050405020304" pitchFamily="18" charset="0"/>
                        </a:rPr>
                        <a:t>12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c>
                  <a:txBody>
                    <a:bodyPr/>
                    <a:lstStyle/>
                    <a:p>
                      <a:pPr marL="0" marR="0" algn="ctr">
                        <a:lnSpc>
                          <a:spcPct val="115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32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77" marR="46877" marT="0" marB="0"/>
                </a:tc>
              </a:tr>
            </a:tbl>
          </a:graphicData>
        </a:graphic>
      </p:graphicFrame>
    </p:spTree>
    <p:extLst>
      <p:ext uri="{BB962C8B-B14F-4D97-AF65-F5344CB8AC3E}">
        <p14:creationId xmlns:p14="http://schemas.microsoft.com/office/powerpoint/2010/main" val="2221399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descr="opportunity-r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6364" y="3440026"/>
            <a:ext cx="4327635" cy="3245727"/>
          </a:xfrm>
          <a:prstGeom prst="rect">
            <a:avLst/>
          </a:prstGeom>
        </p:spPr>
      </p:pic>
      <p:pic>
        <p:nvPicPr>
          <p:cNvPr id="5" name="Picture 4" descr="SmilingSmartphone.jpg"/>
          <p:cNvPicPr>
            <a:picLocks noChangeAspect="1"/>
          </p:cNvPicPr>
          <p:nvPr/>
        </p:nvPicPr>
        <p:blipFill rotWithShape="1">
          <a:blip r:embed="rId4">
            <a:extLst>
              <a:ext uri="{28A0092B-C50C-407E-A947-70E740481C1C}">
                <a14:useLocalDpi xmlns:a14="http://schemas.microsoft.com/office/drawing/2010/main" val="0"/>
              </a:ext>
            </a:extLst>
          </a:blip>
          <a:srcRect l="20796" r="15992"/>
          <a:stretch/>
        </p:blipFill>
        <p:spPr>
          <a:xfrm>
            <a:off x="3801299" y="1993450"/>
            <a:ext cx="1596461" cy="2557122"/>
          </a:xfrm>
          <a:prstGeom prst="rect">
            <a:avLst/>
          </a:prstGeom>
        </p:spPr>
      </p:pic>
      <p:pic>
        <p:nvPicPr>
          <p:cNvPr id="2" name="Content Placeholder 3"/>
          <p:cNvPicPr>
            <a:picLocks noChangeAspect="1"/>
          </p:cNvPicPr>
          <p:nvPr/>
        </p:nvPicPr>
        <p:blipFill rotWithShape="1">
          <a:blip r:embed="rId5"/>
          <a:srcRect l="15976" t="4052" r="4816"/>
          <a:stretch/>
        </p:blipFill>
        <p:spPr>
          <a:xfrm>
            <a:off x="370898" y="223364"/>
            <a:ext cx="3042327" cy="2763962"/>
          </a:xfrm>
          <a:prstGeom prst="rect">
            <a:avLst/>
          </a:prstGeom>
        </p:spPr>
      </p:pic>
      <p:cxnSp>
        <p:nvCxnSpPr>
          <p:cNvPr id="3" name="Straight Connector 2"/>
          <p:cNvCxnSpPr/>
          <p:nvPr/>
        </p:nvCxnSpPr>
        <p:spPr>
          <a:xfrm flipH="1">
            <a:off x="917266" y="670364"/>
            <a:ext cx="2002046" cy="1799398"/>
          </a:xfrm>
          <a:prstGeom prst="line">
            <a:avLst/>
          </a:prstGeom>
          <a:ln w="57150" cmpd="sng">
            <a:solidFill>
              <a:srgbClr val="FF0000"/>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603427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9441" name="Picture 4" descr="Palo_Alto_University_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48388" y="4186355"/>
            <a:ext cx="2887662" cy="288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4" name="Rectangle 3"/>
          <p:cNvSpPr>
            <a:spLocks noChangeArrowheads="1"/>
          </p:cNvSpPr>
          <p:nvPr/>
        </p:nvSpPr>
        <p:spPr bwMode="auto">
          <a:xfrm>
            <a:off x="2316505" y="1491915"/>
            <a:ext cx="4572000"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pt-BR" sz="3600" b="1" dirty="0" err="1" smtClean="0">
                <a:solidFill>
                  <a:srgbClr val="000000"/>
                </a:solidFill>
                <a:latin typeface="Athelas Regular" charset="0"/>
                <a:cs typeface="Athelas Regular" charset="0"/>
              </a:rPr>
              <a:t>Muchas</a:t>
            </a:r>
            <a:r>
              <a:rPr lang="pt-BR" sz="3600" b="1" dirty="0" smtClean="0">
                <a:solidFill>
                  <a:srgbClr val="000000"/>
                </a:solidFill>
                <a:latin typeface="Athelas Regular" charset="0"/>
                <a:cs typeface="Athelas Regular" charset="0"/>
              </a:rPr>
              <a:t> </a:t>
            </a:r>
            <a:r>
              <a:rPr lang="pt-BR" sz="3600" b="1" dirty="0" err="1" smtClean="0">
                <a:solidFill>
                  <a:srgbClr val="000000"/>
                </a:solidFill>
                <a:latin typeface="Athelas Regular" charset="0"/>
                <a:cs typeface="Athelas Regular" charset="0"/>
              </a:rPr>
              <a:t>Gracias</a:t>
            </a:r>
            <a:endParaRPr lang="pt-BR" sz="3600" b="1" dirty="0" smtClean="0">
              <a:solidFill>
                <a:srgbClr val="000000"/>
              </a:solidFill>
              <a:latin typeface="Athelas Regular" charset="0"/>
              <a:cs typeface="Athelas Regular" charset="0"/>
            </a:endParaRPr>
          </a:p>
          <a:p>
            <a:pPr algn="ctr"/>
            <a:endParaRPr lang="pt-BR" sz="3600" b="1" dirty="0" smtClean="0">
              <a:solidFill>
                <a:srgbClr val="000000"/>
              </a:solidFill>
              <a:latin typeface="Athelas Regular" charset="0"/>
              <a:cs typeface="Athelas Regular" charset="0"/>
            </a:endParaRPr>
          </a:p>
          <a:p>
            <a:pPr algn="ctr"/>
            <a:r>
              <a:rPr lang="pt-BR" sz="3600" b="1" dirty="0" smtClean="0">
                <a:solidFill>
                  <a:srgbClr val="000000"/>
                </a:solidFill>
                <a:latin typeface="Athelas Regular" charset="0"/>
                <a:cs typeface="Athelas Regular" charset="0"/>
              </a:rPr>
              <a:t>Eduardo </a:t>
            </a:r>
            <a:r>
              <a:rPr lang="pt-BR" sz="3600" b="1" dirty="0">
                <a:solidFill>
                  <a:srgbClr val="000000"/>
                </a:solidFill>
                <a:latin typeface="Athelas Regular" charset="0"/>
                <a:cs typeface="Athelas Regular" charset="0"/>
              </a:rPr>
              <a:t>Bunge </a:t>
            </a:r>
            <a:r>
              <a:rPr lang="pt-BR" sz="3600" b="1" dirty="0" err="1" smtClean="0">
                <a:solidFill>
                  <a:srgbClr val="000000"/>
                </a:solidFill>
                <a:latin typeface="Athelas Regular" charset="0"/>
                <a:cs typeface="Athelas Regular" charset="0"/>
              </a:rPr>
              <a:t>Ph.D</a:t>
            </a:r>
            <a:endParaRPr lang="pt-BR" sz="3600" b="1" dirty="0" smtClean="0">
              <a:solidFill>
                <a:srgbClr val="000000"/>
              </a:solidFill>
              <a:latin typeface="Athelas Regular" charset="0"/>
              <a:cs typeface="Athelas Regular" charset="0"/>
            </a:endParaRPr>
          </a:p>
          <a:p>
            <a:pPr algn="ctr"/>
            <a:r>
              <a:rPr lang="pt-BR" sz="3200" b="1" dirty="0">
                <a:solidFill>
                  <a:srgbClr val="000000"/>
                </a:solidFill>
                <a:latin typeface="Athelas Regular" charset="0"/>
                <a:cs typeface="Athelas Regular" charset="0"/>
              </a:rPr>
              <a:t>Rosie </a:t>
            </a:r>
            <a:r>
              <a:rPr lang="pt-BR" sz="3200" b="1" dirty="0" err="1">
                <a:solidFill>
                  <a:srgbClr val="000000"/>
                </a:solidFill>
                <a:latin typeface="Athelas Regular" charset="0"/>
                <a:cs typeface="Athelas Regular" charset="0"/>
              </a:rPr>
              <a:t>Perales</a:t>
            </a:r>
            <a:endParaRPr lang="pt-BR" sz="3200" b="1" dirty="0">
              <a:solidFill>
                <a:srgbClr val="000000"/>
              </a:solidFill>
              <a:latin typeface="Athelas Regular" charset="0"/>
              <a:cs typeface="Athelas Regular" charset="0"/>
            </a:endParaRPr>
          </a:p>
          <a:p>
            <a:pPr algn="ctr"/>
            <a:endParaRPr lang="pt-BR" sz="3200" b="1" dirty="0">
              <a:solidFill>
                <a:srgbClr val="000000"/>
              </a:solidFill>
              <a:latin typeface="Athelas Regular" charset="0"/>
              <a:cs typeface="Athelas Regular" charset="0"/>
            </a:endParaRPr>
          </a:p>
          <a:p>
            <a:pPr algn="ctr"/>
            <a:r>
              <a:rPr lang="pt-BR" sz="3200" b="1" dirty="0" err="1" smtClean="0">
                <a:solidFill>
                  <a:srgbClr val="000000"/>
                </a:solidFill>
                <a:latin typeface="Athelas Regular" charset="0"/>
                <a:cs typeface="Athelas Regular" charset="0"/>
              </a:rPr>
              <a:t>ebunge@paloaltou.edu</a:t>
            </a:r>
            <a:r>
              <a:rPr lang="pt-BR" sz="3200" b="1" dirty="0">
                <a:solidFill>
                  <a:srgbClr val="000000"/>
                </a:solidFill>
                <a:latin typeface="Athelas Regular" charset="0"/>
                <a:cs typeface="Athelas Regular" charset="0"/>
              </a:rPr>
              <a:t/>
            </a:r>
            <a:br>
              <a:rPr lang="pt-BR" sz="3200" b="1" dirty="0">
                <a:solidFill>
                  <a:srgbClr val="000000"/>
                </a:solidFill>
                <a:latin typeface="Athelas Regular" charset="0"/>
                <a:cs typeface="Athelas Regular" charset="0"/>
              </a:rPr>
            </a:br>
            <a:endParaRPr lang="en-US" sz="3200" dirty="0">
              <a:solidFill>
                <a:srgbClr val="000000"/>
              </a:solidFill>
              <a:latin typeface="Athelas Regular" charset="0"/>
              <a:cs typeface="Athelas Regular" charset="0"/>
            </a:endParaRPr>
          </a:p>
        </p:txBody>
      </p:sp>
      <p:pic>
        <p:nvPicPr>
          <p:cNvPr id="7" name="Picture 6"/>
          <p:cNvPicPr>
            <a:picLocks noChangeAspect="1"/>
          </p:cNvPicPr>
          <p:nvPr/>
        </p:nvPicPr>
        <p:blipFill rotWithShape="1">
          <a:blip r:embed="rId4"/>
          <a:srcRect l="-92" t="9216" r="62417" b="84631"/>
          <a:stretch/>
        </p:blipFill>
        <p:spPr>
          <a:xfrm>
            <a:off x="1459094" y="6330514"/>
            <a:ext cx="5741581" cy="527486"/>
          </a:xfrm>
          <a:prstGeom prst="rect">
            <a:avLst/>
          </a:prstGeom>
        </p:spPr>
      </p:pic>
    </p:spTree>
    <p:extLst>
      <p:ext uri="{BB962C8B-B14F-4D97-AF65-F5344CB8AC3E}">
        <p14:creationId xmlns:p14="http://schemas.microsoft.com/office/powerpoint/2010/main" val="336857008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This slides wont be included</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91413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359" y="215463"/>
            <a:ext cx="6347714" cy="1320800"/>
          </a:xfrm>
        </p:spPr>
        <p:txBody>
          <a:bodyPr>
            <a:normAutofit fontScale="90000"/>
          </a:bodyPr>
          <a:lstStyle/>
          <a:p>
            <a:r>
              <a:rPr lang="en-US" b="1" dirty="0"/>
              <a:t>Evidence Based BITs for Depressive Disorders in Youth</a:t>
            </a:r>
            <a:endParaRPr lang="en-US" dirty="0"/>
          </a:p>
        </p:txBody>
      </p:sp>
      <p:sp>
        <p:nvSpPr>
          <p:cNvPr id="9" name="Content Placeholder 8"/>
          <p:cNvSpPr>
            <a:spLocks noGrp="1"/>
          </p:cNvSpPr>
          <p:nvPr>
            <p:ph sz="half" idx="2"/>
          </p:nvPr>
        </p:nvSpPr>
        <p:spPr>
          <a:xfrm>
            <a:off x="-30480" y="1735460"/>
            <a:ext cx="3759199" cy="4631821"/>
          </a:xfrm>
        </p:spPr>
        <p:txBody>
          <a:bodyPr>
            <a:normAutofit/>
          </a:bodyPr>
          <a:lstStyle/>
          <a:p>
            <a:pPr>
              <a:lnSpc>
                <a:spcPct val="150000"/>
              </a:lnSpc>
            </a:pPr>
            <a:r>
              <a:rPr lang="en-US" sz="1600" dirty="0">
                <a:solidFill>
                  <a:schemeClr val="tx1"/>
                </a:solidFill>
              </a:rPr>
              <a:t>Three studies</a:t>
            </a:r>
          </a:p>
          <a:p>
            <a:pPr lvl="1">
              <a:lnSpc>
                <a:spcPct val="150000"/>
              </a:lnSpc>
            </a:pPr>
            <a:r>
              <a:rPr lang="en-US" dirty="0">
                <a:solidFill>
                  <a:schemeClr val="tx1"/>
                </a:solidFill>
              </a:rPr>
              <a:t>Internet-based depression prevention intervention for adolescents in primary care</a:t>
            </a:r>
          </a:p>
          <a:p>
            <a:pPr lvl="1">
              <a:lnSpc>
                <a:spcPct val="150000"/>
              </a:lnSpc>
            </a:pPr>
            <a:r>
              <a:rPr lang="en-US" dirty="0">
                <a:solidFill>
                  <a:schemeClr val="tx1"/>
                </a:solidFill>
              </a:rPr>
              <a:t>CATCH-IT + PCP</a:t>
            </a:r>
          </a:p>
          <a:p>
            <a:pPr lvl="1">
              <a:lnSpc>
                <a:spcPct val="150000"/>
              </a:lnSpc>
            </a:pPr>
            <a:r>
              <a:rPr lang="en-US" sz="1800" dirty="0" smtClean="0">
                <a:solidFill>
                  <a:schemeClr val="tx1"/>
                </a:solidFill>
              </a:rPr>
              <a:t>Latinos = </a:t>
            </a:r>
          </a:p>
          <a:p>
            <a:pPr lvl="2">
              <a:lnSpc>
                <a:spcPct val="150000"/>
              </a:lnSpc>
            </a:pPr>
            <a:r>
              <a:rPr lang="en-US" dirty="0" smtClean="0">
                <a:solidFill>
                  <a:schemeClr val="tx1"/>
                </a:solidFill>
              </a:rPr>
              <a:t>4.8</a:t>
            </a:r>
            <a:r>
              <a:rPr lang="en-US" dirty="0">
                <a:solidFill>
                  <a:schemeClr val="tx1"/>
                </a:solidFill>
              </a:rPr>
              <a:t>% </a:t>
            </a:r>
            <a:r>
              <a:rPr lang="en-US" dirty="0" smtClean="0">
                <a:solidFill>
                  <a:schemeClr val="tx1"/>
                </a:solidFill>
              </a:rPr>
              <a:t>(Van Voorhees, 2008)</a:t>
            </a:r>
          </a:p>
          <a:p>
            <a:pPr lvl="2">
              <a:lnSpc>
                <a:spcPct val="150000"/>
              </a:lnSpc>
            </a:pPr>
            <a:r>
              <a:rPr lang="en-US" dirty="0">
                <a:solidFill>
                  <a:schemeClr val="tx1"/>
                </a:solidFill>
              </a:rPr>
              <a:t>5</a:t>
            </a:r>
            <a:r>
              <a:rPr lang="en-US" dirty="0" smtClean="0">
                <a:solidFill>
                  <a:schemeClr val="tx1"/>
                </a:solidFill>
              </a:rPr>
              <a:t>% (Van Voorhees, 2009)</a:t>
            </a:r>
          </a:p>
          <a:p>
            <a:pPr lvl="2">
              <a:lnSpc>
                <a:spcPct val="150000"/>
              </a:lnSpc>
            </a:pPr>
            <a:r>
              <a:rPr lang="en-US" dirty="0" smtClean="0">
                <a:solidFill>
                  <a:schemeClr val="tx1"/>
                </a:solidFill>
              </a:rPr>
              <a:t>4% (Marko</a:t>
            </a:r>
            <a:r>
              <a:rPr lang="en-US" dirty="0">
                <a:solidFill>
                  <a:schemeClr val="tx1"/>
                </a:solidFill>
              </a:rPr>
              <a:t> , </a:t>
            </a:r>
            <a:r>
              <a:rPr lang="en-US" dirty="0" err="1">
                <a:solidFill>
                  <a:schemeClr val="tx1"/>
                </a:solidFill>
              </a:rPr>
              <a:t>Fogel</a:t>
            </a:r>
            <a:r>
              <a:rPr lang="en-US" dirty="0">
                <a:solidFill>
                  <a:schemeClr val="tx1"/>
                </a:solidFill>
              </a:rPr>
              <a:t>, </a:t>
            </a:r>
            <a:r>
              <a:rPr lang="en-US" dirty="0" err="1">
                <a:solidFill>
                  <a:schemeClr val="tx1"/>
                </a:solidFill>
              </a:rPr>
              <a:t>Mykerezi</a:t>
            </a:r>
            <a:r>
              <a:rPr lang="en-US" dirty="0">
                <a:solidFill>
                  <a:schemeClr val="tx1"/>
                </a:solidFill>
              </a:rPr>
              <a:t>, &amp; Van </a:t>
            </a:r>
            <a:r>
              <a:rPr lang="en-US" dirty="0" smtClean="0">
                <a:solidFill>
                  <a:schemeClr val="tx1"/>
                </a:solidFill>
              </a:rPr>
              <a:t>Voorhees, 2010)</a:t>
            </a:r>
            <a:endParaRPr lang="en-US" dirty="0"/>
          </a:p>
          <a:p>
            <a:endParaRPr lang="en-US" dirty="0"/>
          </a:p>
        </p:txBody>
      </p:sp>
      <p:pic>
        <p:nvPicPr>
          <p:cNvPr id="8" name="Picture 7"/>
          <p:cNvPicPr>
            <a:picLocks noChangeAspect="1"/>
          </p:cNvPicPr>
          <p:nvPr/>
        </p:nvPicPr>
        <p:blipFill rotWithShape="1">
          <a:blip r:embed="rId3"/>
          <a:srcRect l="-558" b="15620"/>
          <a:stretch/>
        </p:blipFill>
        <p:spPr>
          <a:xfrm>
            <a:off x="4046253" y="2829696"/>
            <a:ext cx="5097747" cy="38881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p:cNvPicPr>
            <a:picLocks noChangeAspect="1"/>
          </p:cNvPicPr>
          <p:nvPr/>
        </p:nvPicPr>
        <p:blipFill>
          <a:blip r:embed="rId4"/>
          <a:stretch>
            <a:fillRect/>
          </a:stretch>
        </p:blipFill>
        <p:spPr>
          <a:xfrm>
            <a:off x="6278879" y="1249789"/>
            <a:ext cx="1762365" cy="12628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7143081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5-04-25 at 10.21.24 AM.png"/>
          <p:cNvPicPr>
            <a:picLocks noGrp="1" noChangeAspect="1"/>
          </p:cNvPicPr>
          <p:nvPr>
            <p:ph sz="half" idx="1"/>
          </p:nvPr>
        </p:nvPicPr>
        <p:blipFill>
          <a:blip r:embed="rId2">
            <a:extLst>
              <a:ext uri="{28A0092B-C50C-407E-A947-70E740481C1C}">
                <a14:useLocalDpi xmlns:a14="http://schemas.microsoft.com/office/drawing/2010/main" val="0"/>
              </a:ext>
            </a:extLst>
          </a:blip>
          <a:srcRect t="-73452" b="-73452"/>
          <a:stretch>
            <a:fillRect/>
          </a:stretch>
        </p:blipFill>
        <p:spPr>
          <a:xfrm>
            <a:off x="951186" y="-1821384"/>
            <a:ext cx="6835228" cy="8589710"/>
          </a:xfrm>
        </p:spPr>
      </p:pic>
      <p:cxnSp>
        <p:nvCxnSpPr>
          <p:cNvPr id="7" name="Straight Connector 6"/>
          <p:cNvCxnSpPr/>
          <p:nvPr/>
        </p:nvCxnSpPr>
        <p:spPr>
          <a:xfrm flipV="1">
            <a:off x="1506483" y="2636345"/>
            <a:ext cx="1944414" cy="17517"/>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682793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67470"/>
            <a:ext cx="6347714" cy="1179320"/>
          </a:xfrm>
        </p:spPr>
        <p:txBody>
          <a:bodyPr>
            <a:normAutofit fontScale="90000"/>
          </a:bodyPr>
          <a:lstStyle/>
          <a:p>
            <a:r>
              <a:rPr lang="en-US" b="1" dirty="0"/>
              <a:t>Evidence-Based BITs for Anxiety in Youth</a:t>
            </a:r>
            <a:endParaRPr lang="en-US" dirty="0"/>
          </a:p>
        </p:txBody>
      </p:sp>
      <p:sp>
        <p:nvSpPr>
          <p:cNvPr id="3" name="Content Placeholder 2"/>
          <p:cNvSpPr>
            <a:spLocks noGrp="1"/>
          </p:cNvSpPr>
          <p:nvPr>
            <p:ph sz="half" idx="1"/>
          </p:nvPr>
        </p:nvSpPr>
        <p:spPr>
          <a:xfrm>
            <a:off x="304799" y="1410056"/>
            <a:ext cx="4235865" cy="5298393"/>
          </a:xfrm>
        </p:spPr>
        <p:txBody>
          <a:bodyPr>
            <a:noAutofit/>
          </a:bodyPr>
          <a:lstStyle/>
          <a:p>
            <a:pPr marL="0" indent="0">
              <a:lnSpc>
                <a:spcPct val="150000"/>
              </a:lnSpc>
              <a:buNone/>
            </a:pPr>
            <a:r>
              <a:rPr lang="en-US" sz="1100" dirty="0" smtClean="0">
                <a:solidFill>
                  <a:schemeClr val="tx1"/>
                </a:solidFill>
              </a:rPr>
              <a:t>Five studies </a:t>
            </a:r>
          </a:p>
          <a:p>
            <a:pPr>
              <a:lnSpc>
                <a:spcPct val="150000"/>
              </a:lnSpc>
            </a:pPr>
            <a:r>
              <a:rPr lang="en-US" sz="1300" dirty="0" smtClean="0">
                <a:solidFill>
                  <a:schemeClr val="tx1"/>
                </a:solidFill>
              </a:rPr>
              <a:t>Video feedback for Social Anxiety</a:t>
            </a:r>
            <a:r>
              <a:rPr lang="en-US" sz="1300" dirty="0">
                <a:solidFill>
                  <a:schemeClr val="tx1"/>
                </a:solidFill>
              </a:rPr>
              <a:t> </a:t>
            </a:r>
            <a:r>
              <a:rPr lang="en-US" sz="1300" dirty="0" smtClean="0">
                <a:solidFill>
                  <a:schemeClr val="tx1"/>
                </a:solidFill>
              </a:rPr>
              <a:t>= 100% Spanish </a:t>
            </a:r>
          </a:p>
          <a:p>
            <a:pPr lvl="2"/>
            <a:r>
              <a:rPr lang="en-US" sz="900" dirty="0" smtClean="0">
                <a:solidFill>
                  <a:schemeClr val="tx1"/>
                </a:solidFill>
              </a:rPr>
              <a:t>Ramos, </a:t>
            </a:r>
            <a:r>
              <a:rPr lang="en-US" sz="900" dirty="0" err="1">
                <a:solidFill>
                  <a:schemeClr val="tx1"/>
                </a:solidFill>
              </a:rPr>
              <a:t>Piqueras</a:t>
            </a:r>
            <a:r>
              <a:rPr lang="en-US" sz="900" dirty="0">
                <a:solidFill>
                  <a:schemeClr val="tx1"/>
                </a:solidFill>
              </a:rPr>
              <a:t> </a:t>
            </a:r>
            <a:r>
              <a:rPr lang="en-US" sz="900" dirty="0" smtClean="0">
                <a:solidFill>
                  <a:schemeClr val="tx1"/>
                </a:solidFill>
              </a:rPr>
              <a:t>&amp; </a:t>
            </a:r>
            <a:r>
              <a:rPr lang="en-US" sz="900" dirty="0" err="1" smtClean="0">
                <a:solidFill>
                  <a:schemeClr val="tx1"/>
                </a:solidFill>
              </a:rPr>
              <a:t>García-López</a:t>
            </a:r>
            <a:r>
              <a:rPr lang="en-US" sz="900" dirty="0">
                <a:solidFill>
                  <a:schemeClr val="tx1"/>
                </a:solidFill>
              </a:rPr>
              <a:t> (</a:t>
            </a:r>
            <a:r>
              <a:rPr lang="en-US" sz="900" dirty="0" smtClean="0">
                <a:solidFill>
                  <a:schemeClr val="tx1"/>
                </a:solidFill>
              </a:rPr>
              <a:t>2008)</a:t>
            </a:r>
          </a:p>
          <a:p>
            <a:pPr>
              <a:lnSpc>
                <a:spcPct val="150000"/>
              </a:lnSpc>
            </a:pPr>
            <a:r>
              <a:rPr lang="en-US" sz="1300" dirty="0" smtClean="0">
                <a:solidFill>
                  <a:schemeClr val="tx1"/>
                </a:solidFill>
              </a:rPr>
              <a:t>Virtual reality for School Phobia = 100</a:t>
            </a:r>
            <a:r>
              <a:rPr lang="en-US" sz="1300" dirty="0">
                <a:solidFill>
                  <a:schemeClr val="tx1"/>
                </a:solidFill>
              </a:rPr>
              <a:t>% </a:t>
            </a:r>
            <a:r>
              <a:rPr lang="en-US" sz="1300" dirty="0" smtClean="0">
                <a:solidFill>
                  <a:schemeClr val="tx1"/>
                </a:solidFill>
              </a:rPr>
              <a:t>Mexican</a:t>
            </a:r>
          </a:p>
          <a:p>
            <a:pPr lvl="2">
              <a:lnSpc>
                <a:spcPct val="150000"/>
              </a:lnSpc>
            </a:pPr>
            <a:r>
              <a:rPr lang="en-US" sz="900" dirty="0" smtClean="0">
                <a:solidFill>
                  <a:schemeClr val="tx1"/>
                </a:solidFill>
              </a:rPr>
              <a:t>Gutierrez-Maldonado et al. (</a:t>
            </a:r>
            <a:r>
              <a:rPr lang="en-US" sz="900" dirty="0">
                <a:solidFill>
                  <a:schemeClr val="tx1"/>
                </a:solidFill>
              </a:rPr>
              <a:t>2009</a:t>
            </a:r>
            <a:r>
              <a:rPr lang="en-US" sz="900" dirty="0" smtClean="0">
                <a:solidFill>
                  <a:schemeClr val="tx1"/>
                </a:solidFill>
              </a:rPr>
              <a:t>)</a:t>
            </a:r>
          </a:p>
          <a:p>
            <a:pPr>
              <a:lnSpc>
                <a:spcPct val="150000"/>
              </a:lnSpc>
            </a:pPr>
            <a:r>
              <a:rPr lang="en-US" sz="1300" dirty="0" smtClean="0">
                <a:solidFill>
                  <a:schemeClr val="tx1"/>
                </a:solidFill>
              </a:rPr>
              <a:t>Computer-Aided Treatment for – Attention Bias Modification Training = </a:t>
            </a:r>
            <a:r>
              <a:rPr lang="en-US" sz="1300" dirty="0">
                <a:solidFill>
                  <a:schemeClr val="tx1"/>
                </a:solidFill>
              </a:rPr>
              <a:t>Latinos= 81%</a:t>
            </a:r>
            <a:r>
              <a:rPr lang="en-US" sz="1600" dirty="0">
                <a:solidFill>
                  <a:schemeClr val="tx1"/>
                </a:solidFill>
              </a:rPr>
              <a:t> </a:t>
            </a:r>
            <a:endParaRPr lang="en-US" sz="1500" dirty="0" smtClean="0">
              <a:solidFill>
                <a:schemeClr val="tx1"/>
              </a:solidFill>
            </a:endParaRPr>
          </a:p>
          <a:p>
            <a:pPr lvl="2">
              <a:lnSpc>
                <a:spcPct val="150000"/>
              </a:lnSpc>
            </a:pPr>
            <a:r>
              <a:rPr lang="en-US" sz="900" dirty="0" err="1" smtClean="0">
                <a:solidFill>
                  <a:schemeClr val="tx1"/>
                </a:solidFill>
              </a:rPr>
              <a:t>Bechor</a:t>
            </a:r>
            <a:r>
              <a:rPr lang="en-US" sz="900" dirty="0" smtClean="0">
                <a:solidFill>
                  <a:schemeClr val="tx1"/>
                </a:solidFill>
              </a:rPr>
              <a:t> et </a:t>
            </a:r>
            <a:r>
              <a:rPr lang="en-US" sz="900" dirty="0">
                <a:solidFill>
                  <a:schemeClr val="tx1"/>
                </a:solidFill>
              </a:rPr>
              <a:t>al</a:t>
            </a:r>
            <a:r>
              <a:rPr lang="en-US" sz="900" dirty="0" smtClean="0">
                <a:solidFill>
                  <a:schemeClr val="tx1"/>
                </a:solidFill>
              </a:rPr>
              <a:t>. (2014)</a:t>
            </a:r>
          </a:p>
          <a:p>
            <a:pPr>
              <a:lnSpc>
                <a:spcPct val="150000"/>
              </a:lnSpc>
            </a:pPr>
            <a:r>
              <a:rPr lang="en-US" sz="1300" dirty="0">
                <a:solidFill>
                  <a:schemeClr val="tx1"/>
                </a:solidFill>
              </a:rPr>
              <a:t>Camp Cope-a-Lot</a:t>
            </a:r>
            <a:r>
              <a:rPr lang="en-US" sz="1300" dirty="0" smtClean="0">
                <a:solidFill>
                  <a:schemeClr val="tx1"/>
                </a:solidFill>
                <a:effectLst/>
              </a:rPr>
              <a:t> </a:t>
            </a:r>
          </a:p>
          <a:p>
            <a:pPr lvl="1">
              <a:lnSpc>
                <a:spcPct val="150000"/>
              </a:lnSpc>
            </a:pPr>
            <a:r>
              <a:rPr lang="en-US" sz="1100" dirty="0" smtClean="0">
                <a:solidFill>
                  <a:schemeClr val="tx1"/>
                </a:solidFill>
              </a:rPr>
              <a:t>Latinos = </a:t>
            </a:r>
            <a:r>
              <a:rPr lang="en-US" sz="1100" dirty="0">
                <a:solidFill>
                  <a:schemeClr val="tx1"/>
                </a:solidFill>
              </a:rPr>
              <a:t>12</a:t>
            </a:r>
            <a:r>
              <a:rPr lang="en-US" sz="1100" dirty="0" smtClean="0">
                <a:solidFill>
                  <a:schemeClr val="tx1"/>
                </a:solidFill>
              </a:rPr>
              <a:t>%, </a:t>
            </a:r>
            <a:r>
              <a:rPr lang="en-US" sz="900" dirty="0" err="1" smtClean="0">
                <a:solidFill>
                  <a:schemeClr val="tx1"/>
                </a:solidFill>
              </a:rPr>
              <a:t>Khanna</a:t>
            </a:r>
            <a:r>
              <a:rPr lang="en-US" sz="900" dirty="0">
                <a:solidFill>
                  <a:schemeClr val="tx1"/>
                </a:solidFill>
              </a:rPr>
              <a:t>, &amp; </a:t>
            </a:r>
            <a:r>
              <a:rPr lang="en-US" sz="900" dirty="0" smtClean="0">
                <a:solidFill>
                  <a:schemeClr val="tx1"/>
                </a:solidFill>
              </a:rPr>
              <a:t>Kendall (2010)</a:t>
            </a:r>
            <a:r>
              <a:rPr lang="en-US" sz="1100" dirty="0" smtClean="0">
                <a:solidFill>
                  <a:schemeClr val="tx1"/>
                </a:solidFill>
              </a:rPr>
              <a:t>  </a:t>
            </a:r>
          </a:p>
          <a:p>
            <a:pPr lvl="1">
              <a:lnSpc>
                <a:spcPct val="150000"/>
              </a:lnSpc>
            </a:pPr>
            <a:r>
              <a:rPr lang="en-US" sz="1100" dirty="0" smtClean="0">
                <a:solidFill>
                  <a:schemeClr val="tx1"/>
                </a:solidFill>
              </a:rPr>
              <a:t>Latinos = </a:t>
            </a:r>
            <a:r>
              <a:rPr lang="en-US" sz="1100" dirty="0">
                <a:solidFill>
                  <a:schemeClr val="tx1"/>
                </a:solidFill>
              </a:rPr>
              <a:t>2</a:t>
            </a:r>
            <a:r>
              <a:rPr lang="en-US" sz="1100" dirty="0" smtClean="0">
                <a:solidFill>
                  <a:schemeClr val="tx1"/>
                </a:solidFill>
              </a:rPr>
              <a:t>%, </a:t>
            </a:r>
            <a:r>
              <a:rPr lang="en-US" sz="900" dirty="0" smtClean="0">
                <a:solidFill>
                  <a:schemeClr val="tx1"/>
                </a:solidFill>
              </a:rPr>
              <a:t>Crawford et al. (</a:t>
            </a:r>
            <a:r>
              <a:rPr lang="en-US" sz="900" dirty="0">
                <a:solidFill>
                  <a:schemeClr val="tx1"/>
                </a:solidFill>
              </a:rPr>
              <a:t>2013</a:t>
            </a:r>
            <a:r>
              <a:rPr lang="en-US" sz="900" dirty="0" smtClean="0">
                <a:solidFill>
                  <a:schemeClr val="tx1"/>
                </a:solidFill>
              </a:rPr>
              <a:t>)</a:t>
            </a:r>
            <a:endParaRPr lang="en-US" sz="1300" dirty="0"/>
          </a:p>
        </p:txBody>
      </p:sp>
      <p:pic>
        <p:nvPicPr>
          <p:cNvPr id="7" name="Picture 6"/>
          <p:cNvPicPr>
            <a:picLocks noChangeAspect="1"/>
          </p:cNvPicPr>
          <p:nvPr/>
        </p:nvPicPr>
        <p:blipFill>
          <a:blip r:embed="rId3"/>
          <a:stretch>
            <a:fillRect/>
          </a:stretch>
        </p:blipFill>
        <p:spPr>
          <a:xfrm>
            <a:off x="4845464" y="3115552"/>
            <a:ext cx="3301019" cy="28372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p:cNvPicPr>
            <a:picLocks noChangeAspect="1"/>
          </p:cNvPicPr>
          <p:nvPr/>
        </p:nvPicPr>
        <p:blipFill>
          <a:blip r:embed="rId4"/>
          <a:stretch>
            <a:fillRect/>
          </a:stretch>
        </p:blipFill>
        <p:spPr>
          <a:xfrm>
            <a:off x="5463657" y="1756162"/>
            <a:ext cx="1862868" cy="13593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3333272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00789"/>
            <a:ext cx="6347713" cy="1179095"/>
          </a:xfrm>
        </p:spPr>
        <p:txBody>
          <a:bodyPr>
            <a:normAutofit fontScale="90000"/>
          </a:bodyPr>
          <a:lstStyle/>
          <a:p>
            <a:r>
              <a:rPr lang="en-US" b="1" dirty="0"/>
              <a:t>Evidence-Based BITs for </a:t>
            </a:r>
            <a:r>
              <a:rPr lang="en-US" b="1" dirty="0" smtClean="0"/>
              <a:t>OCD </a:t>
            </a:r>
            <a:r>
              <a:rPr lang="en-US" b="1" dirty="0"/>
              <a:t>in Youth</a:t>
            </a:r>
            <a:endParaRPr lang="en-US" dirty="0"/>
          </a:p>
        </p:txBody>
      </p:sp>
      <p:sp>
        <p:nvSpPr>
          <p:cNvPr id="3" name="Content Placeholder 2"/>
          <p:cNvSpPr>
            <a:spLocks noGrp="1"/>
          </p:cNvSpPr>
          <p:nvPr>
            <p:ph idx="1"/>
          </p:nvPr>
        </p:nvSpPr>
        <p:spPr>
          <a:xfrm>
            <a:off x="233679" y="1479884"/>
            <a:ext cx="6347714" cy="4561480"/>
          </a:xfrm>
        </p:spPr>
        <p:txBody>
          <a:bodyPr>
            <a:normAutofit/>
          </a:bodyPr>
          <a:lstStyle/>
          <a:p>
            <a:pPr marL="0" indent="0">
              <a:lnSpc>
                <a:spcPct val="150000"/>
              </a:lnSpc>
              <a:buNone/>
            </a:pPr>
            <a:r>
              <a:rPr lang="en-US" sz="1600" dirty="0" smtClean="0">
                <a:solidFill>
                  <a:schemeClr val="tx1"/>
                </a:solidFill>
              </a:rPr>
              <a:t>One Study</a:t>
            </a:r>
          </a:p>
          <a:p>
            <a:pPr>
              <a:lnSpc>
                <a:spcPct val="150000"/>
              </a:lnSpc>
            </a:pPr>
            <a:r>
              <a:rPr lang="en-US" dirty="0">
                <a:solidFill>
                  <a:schemeClr val="tx1"/>
                </a:solidFill>
              </a:rPr>
              <a:t>Family-based CBT via web-</a:t>
            </a:r>
            <a:r>
              <a:rPr lang="en-US" dirty="0" smtClean="0">
                <a:solidFill>
                  <a:schemeClr val="tx1"/>
                </a:solidFill>
              </a:rPr>
              <a:t>camera</a:t>
            </a:r>
          </a:p>
          <a:p>
            <a:pPr>
              <a:lnSpc>
                <a:spcPct val="150000"/>
              </a:lnSpc>
            </a:pPr>
            <a:r>
              <a:rPr lang="en-US" dirty="0" smtClean="0">
                <a:solidFill>
                  <a:schemeClr val="tx1"/>
                </a:solidFill>
                <a:effectLst/>
              </a:rPr>
              <a:t>Latinos= </a:t>
            </a:r>
            <a:r>
              <a:rPr lang="en-US" dirty="0" smtClean="0">
                <a:solidFill>
                  <a:schemeClr val="tx1"/>
                </a:solidFill>
              </a:rPr>
              <a:t>3%</a:t>
            </a:r>
          </a:p>
          <a:p>
            <a:pPr>
              <a:lnSpc>
                <a:spcPct val="150000"/>
              </a:lnSpc>
            </a:pPr>
            <a:r>
              <a:rPr lang="en-US" sz="1800" dirty="0" smtClean="0">
                <a:solidFill>
                  <a:schemeClr val="tx1"/>
                </a:solidFill>
                <a:effectLst/>
              </a:rPr>
              <a:t>South Florida</a:t>
            </a:r>
            <a:endParaRPr lang="en-US" sz="1800" dirty="0">
              <a:solidFill>
                <a:schemeClr val="tx1"/>
              </a:solidFill>
            </a:endParaRPr>
          </a:p>
        </p:txBody>
      </p:sp>
      <p:pic>
        <p:nvPicPr>
          <p:cNvPr id="5" name="Picture 4"/>
          <p:cNvPicPr>
            <a:picLocks noChangeAspect="1"/>
          </p:cNvPicPr>
          <p:nvPr/>
        </p:nvPicPr>
        <p:blipFill rotWithShape="1">
          <a:blip r:embed="rId3"/>
          <a:srcRect b="42079"/>
          <a:stretch/>
        </p:blipFill>
        <p:spPr>
          <a:xfrm>
            <a:off x="0" y="3444240"/>
            <a:ext cx="9176744" cy="3017519"/>
          </a:xfrm>
          <a:prstGeom prst="rect">
            <a:avLst/>
          </a:prstGeom>
          <a:ln>
            <a:noFill/>
          </a:ln>
          <a:effectLst>
            <a:softEdge rad="112500"/>
          </a:effectLst>
        </p:spPr>
      </p:pic>
    </p:spTree>
    <p:extLst>
      <p:ext uri="{BB962C8B-B14F-4D97-AF65-F5344CB8AC3E}">
        <p14:creationId xmlns:p14="http://schemas.microsoft.com/office/powerpoint/2010/main" val="79207991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506" y="284480"/>
            <a:ext cx="6868694" cy="1320800"/>
          </a:xfrm>
        </p:spPr>
        <p:txBody>
          <a:bodyPr>
            <a:normAutofit fontScale="90000"/>
          </a:bodyPr>
          <a:lstStyle/>
          <a:p>
            <a:r>
              <a:rPr lang="en-US" b="1" dirty="0"/>
              <a:t>Evidence-Based BITs for Disruptive Behavior Problems</a:t>
            </a:r>
            <a:r>
              <a:rPr lang="en-US" dirty="0"/>
              <a:t/>
            </a:r>
            <a:br>
              <a:rPr lang="en-US" dirty="0"/>
            </a:br>
            <a:r>
              <a:rPr lang="en-US" sz="2200" dirty="0"/>
              <a:t>(ODD, CD, ADHD)</a:t>
            </a:r>
            <a:endParaRPr lang="en-US" dirty="0"/>
          </a:p>
        </p:txBody>
      </p:sp>
      <p:sp>
        <p:nvSpPr>
          <p:cNvPr id="3" name="Content Placeholder 2"/>
          <p:cNvSpPr>
            <a:spLocks noGrp="1"/>
          </p:cNvSpPr>
          <p:nvPr>
            <p:ph sz="half" idx="1"/>
          </p:nvPr>
        </p:nvSpPr>
        <p:spPr>
          <a:xfrm>
            <a:off x="192506" y="1896429"/>
            <a:ext cx="4379494" cy="4877350"/>
          </a:xfrm>
        </p:spPr>
        <p:txBody>
          <a:bodyPr>
            <a:noAutofit/>
          </a:bodyPr>
          <a:lstStyle/>
          <a:p>
            <a:pPr marL="0" indent="0">
              <a:lnSpc>
                <a:spcPct val="170000"/>
              </a:lnSpc>
              <a:buNone/>
            </a:pPr>
            <a:r>
              <a:rPr lang="en-US" sz="1200" dirty="0" smtClean="0">
                <a:solidFill>
                  <a:schemeClr val="tx1"/>
                </a:solidFill>
              </a:rPr>
              <a:t>ODD: 1 study</a:t>
            </a:r>
          </a:p>
          <a:p>
            <a:pPr>
              <a:lnSpc>
                <a:spcPct val="170000"/>
              </a:lnSpc>
            </a:pPr>
            <a:r>
              <a:rPr lang="en-US" sz="1400" dirty="0">
                <a:solidFill>
                  <a:schemeClr val="tx1"/>
                </a:solidFill>
              </a:rPr>
              <a:t>Parenting program hybrid model: web-based content + phone calls, electronic messages and home visits</a:t>
            </a:r>
            <a:r>
              <a:rPr lang="en-US" sz="1400" dirty="0" smtClean="0">
                <a:solidFill>
                  <a:schemeClr val="tx1"/>
                </a:solidFill>
                <a:effectLst/>
              </a:rPr>
              <a:t> </a:t>
            </a:r>
            <a:r>
              <a:rPr lang="en-US" sz="1100" dirty="0" smtClean="0">
                <a:solidFill>
                  <a:schemeClr val="tx1"/>
                </a:solidFill>
                <a:effectLst/>
              </a:rPr>
              <a:t>(</a:t>
            </a:r>
            <a:r>
              <a:rPr lang="en-US" sz="1100" dirty="0">
                <a:solidFill>
                  <a:schemeClr val="tx1"/>
                </a:solidFill>
              </a:rPr>
              <a:t>Taylor et al</a:t>
            </a:r>
            <a:r>
              <a:rPr lang="en-US" sz="1100" dirty="0" smtClean="0">
                <a:solidFill>
                  <a:schemeClr val="tx1"/>
                </a:solidFill>
              </a:rPr>
              <a:t>., 2008)</a:t>
            </a:r>
            <a:endParaRPr lang="en-US" sz="1400" dirty="0" smtClean="0">
              <a:solidFill>
                <a:schemeClr val="tx1"/>
              </a:solidFill>
              <a:effectLst/>
            </a:endParaRPr>
          </a:p>
          <a:p>
            <a:pPr lvl="1">
              <a:lnSpc>
                <a:spcPct val="170000"/>
              </a:lnSpc>
            </a:pPr>
            <a:r>
              <a:rPr lang="en-US" sz="1200" dirty="0" smtClean="0">
                <a:solidFill>
                  <a:schemeClr val="tx1"/>
                </a:solidFill>
              </a:rPr>
              <a:t>Latinos = </a:t>
            </a:r>
            <a:r>
              <a:rPr lang="en-US" sz="1200" dirty="0">
                <a:solidFill>
                  <a:schemeClr val="tx1"/>
                </a:solidFill>
              </a:rPr>
              <a:t>18% </a:t>
            </a:r>
            <a:endParaRPr lang="en-US" sz="1200" dirty="0" smtClean="0">
              <a:solidFill>
                <a:schemeClr val="tx1"/>
              </a:solidFill>
            </a:endParaRPr>
          </a:p>
          <a:p>
            <a:pPr marL="0" indent="0">
              <a:lnSpc>
                <a:spcPct val="170000"/>
              </a:lnSpc>
              <a:buNone/>
            </a:pPr>
            <a:r>
              <a:rPr lang="en-US" sz="1200" dirty="0" smtClean="0">
                <a:solidFill>
                  <a:schemeClr val="tx1"/>
                </a:solidFill>
                <a:effectLst/>
              </a:rPr>
              <a:t>ADHD: 2 studies</a:t>
            </a:r>
          </a:p>
          <a:p>
            <a:pPr>
              <a:lnSpc>
                <a:spcPct val="170000"/>
              </a:lnSpc>
            </a:pPr>
            <a:r>
              <a:rPr lang="en-US" sz="1400" dirty="0" err="1" smtClean="0">
                <a:solidFill>
                  <a:schemeClr val="tx1"/>
                </a:solidFill>
              </a:rPr>
              <a:t>CogMed</a:t>
            </a:r>
            <a:r>
              <a:rPr lang="en-US" sz="1400" dirty="0" smtClean="0">
                <a:solidFill>
                  <a:schemeClr val="tx1"/>
                </a:solidFill>
              </a:rPr>
              <a:t> Working Memory </a:t>
            </a:r>
            <a:r>
              <a:rPr lang="en-US" sz="1100" dirty="0" smtClean="0">
                <a:solidFill>
                  <a:schemeClr val="tx1"/>
                </a:solidFill>
              </a:rPr>
              <a:t>(</a:t>
            </a:r>
            <a:r>
              <a:rPr lang="en-US" sz="1100" dirty="0" err="1" smtClean="0">
                <a:solidFill>
                  <a:schemeClr val="tx1"/>
                </a:solidFill>
              </a:rPr>
              <a:t>Chacko</a:t>
            </a:r>
            <a:r>
              <a:rPr lang="en-US" sz="1100" dirty="0" smtClean="0">
                <a:solidFill>
                  <a:schemeClr val="tx1"/>
                </a:solidFill>
              </a:rPr>
              <a:t> </a:t>
            </a:r>
            <a:r>
              <a:rPr lang="en-US" sz="1100" dirty="0">
                <a:solidFill>
                  <a:schemeClr val="tx1"/>
                </a:solidFill>
              </a:rPr>
              <a:t>et al</a:t>
            </a:r>
            <a:r>
              <a:rPr lang="en-US" sz="1100" dirty="0" smtClean="0">
                <a:solidFill>
                  <a:schemeClr val="tx1"/>
                </a:solidFill>
              </a:rPr>
              <a:t>., 2014</a:t>
            </a:r>
            <a:r>
              <a:rPr lang="en-US" sz="1100" dirty="0">
                <a:solidFill>
                  <a:schemeClr val="tx1"/>
                </a:solidFill>
              </a:rPr>
              <a:t>) </a:t>
            </a:r>
            <a:endParaRPr lang="en-US" sz="1400" dirty="0" smtClean="0">
              <a:solidFill>
                <a:schemeClr val="tx1"/>
              </a:solidFill>
            </a:endParaRPr>
          </a:p>
          <a:p>
            <a:pPr lvl="1">
              <a:lnSpc>
                <a:spcPct val="170000"/>
              </a:lnSpc>
            </a:pPr>
            <a:r>
              <a:rPr lang="en-US" dirty="0" smtClean="0">
                <a:solidFill>
                  <a:schemeClr val="tx1"/>
                </a:solidFill>
              </a:rPr>
              <a:t>Latinos= 34% </a:t>
            </a:r>
            <a:r>
              <a:rPr lang="en-US" dirty="0" smtClean="0">
                <a:solidFill>
                  <a:schemeClr val="tx1"/>
                </a:solidFill>
                <a:latin typeface="Wingdings"/>
                <a:ea typeface="Wingdings"/>
                <a:cs typeface="Wingdings"/>
                <a:sym typeface="Wingdings"/>
              </a:rPr>
              <a:t></a:t>
            </a:r>
            <a:endParaRPr lang="en-US" dirty="0" smtClean="0">
              <a:solidFill>
                <a:schemeClr val="tx1"/>
              </a:solidFill>
            </a:endParaRPr>
          </a:p>
          <a:p>
            <a:pPr>
              <a:lnSpc>
                <a:spcPct val="170000"/>
              </a:lnSpc>
            </a:pPr>
            <a:r>
              <a:rPr lang="en-US" sz="1400" dirty="0">
                <a:solidFill>
                  <a:schemeClr val="tx1"/>
                </a:solidFill>
              </a:rPr>
              <a:t>Computer-Assisted Management </a:t>
            </a:r>
            <a:r>
              <a:rPr lang="en-US" sz="1100" dirty="0" smtClean="0">
                <a:solidFill>
                  <a:schemeClr val="tx1"/>
                </a:solidFill>
              </a:rPr>
              <a:t>(</a:t>
            </a:r>
            <a:r>
              <a:rPr lang="en-US" sz="1100" dirty="0" err="1" smtClean="0">
                <a:solidFill>
                  <a:schemeClr val="tx1"/>
                </a:solidFill>
              </a:rPr>
              <a:t>Lavigne</a:t>
            </a:r>
            <a:r>
              <a:rPr lang="en-US" sz="1100" dirty="0" smtClean="0">
                <a:solidFill>
                  <a:schemeClr val="tx1"/>
                </a:solidFill>
              </a:rPr>
              <a:t>, 2011</a:t>
            </a:r>
            <a:r>
              <a:rPr lang="en-US" sz="1100" dirty="0">
                <a:solidFill>
                  <a:schemeClr val="tx1"/>
                </a:solidFill>
              </a:rPr>
              <a:t>)</a:t>
            </a:r>
            <a:endParaRPr lang="en-US" sz="1100" dirty="0" smtClean="0">
              <a:solidFill>
                <a:schemeClr val="tx1"/>
              </a:solidFill>
            </a:endParaRPr>
          </a:p>
          <a:p>
            <a:pPr lvl="1">
              <a:lnSpc>
                <a:spcPct val="170000"/>
              </a:lnSpc>
            </a:pPr>
            <a:r>
              <a:rPr lang="en-US" dirty="0" smtClean="0">
                <a:solidFill>
                  <a:schemeClr val="tx1"/>
                </a:solidFill>
                <a:effectLst/>
              </a:rPr>
              <a:t>Latinos= 12%</a:t>
            </a:r>
            <a:endParaRPr lang="en-US" dirty="0">
              <a:solidFill>
                <a:schemeClr val="tx1"/>
              </a:solidFill>
            </a:endParaRPr>
          </a:p>
          <a:p>
            <a:pPr lvl="1"/>
            <a:endParaRPr lang="en-US" sz="1200" dirty="0"/>
          </a:p>
        </p:txBody>
      </p:sp>
      <p:pic>
        <p:nvPicPr>
          <p:cNvPr id="5" name="Content Placeholder 4"/>
          <p:cNvPicPr>
            <a:picLocks noGrp="1" noChangeAspect="1"/>
          </p:cNvPicPr>
          <p:nvPr>
            <p:ph sz="half" idx="2"/>
          </p:nvPr>
        </p:nvPicPr>
        <p:blipFill>
          <a:blip r:embed="rId3"/>
          <a:stretch>
            <a:fillRect/>
          </a:stretch>
        </p:blipFill>
        <p:spPr>
          <a:xfrm>
            <a:off x="4765040" y="3971174"/>
            <a:ext cx="4463815" cy="28026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rotWithShape="1">
          <a:blip r:embed="rId4"/>
          <a:srcRect b="52407"/>
          <a:stretch/>
        </p:blipFill>
        <p:spPr>
          <a:xfrm>
            <a:off x="4868856" y="1896429"/>
            <a:ext cx="4275144" cy="15071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511365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415636"/>
            <a:ext cx="6347713" cy="934600"/>
          </a:xfrm>
        </p:spPr>
        <p:txBody>
          <a:bodyPr/>
          <a:lstStyle/>
          <a:p>
            <a:pPr algn="ctr"/>
            <a:r>
              <a:rPr lang="en-US" dirty="0" smtClean="0"/>
              <a:t>Q&amp;A</a:t>
            </a:r>
            <a:endParaRPr lang="en-US" dirty="0"/>
          </a:p>
        </p:txBody>
      </p:sp>
      <p:sp>
        <p:nvSpPr>
          <p:cNvPr id="3" name="Content Placeholder 2"/>
          <p:cNvSpPr>
            <a:spLocks noGrp="1"/>
          </p:cNvSpPr>
          <p:nvPr>
            <p:ph idx="1"/>
          </p:nvPr>
        </p:nvSpPr>
        <p:spPr>
          <a:xfrm>
            <a:off x="285008" y="1491916"/>
            <a:ext cx="7992093" cy="5079800"/>
          </a:xfrm>
        </p:spPr>
        <p:txBody>
          <a:bodyPr>
            <a:normAutofit fontScale="25000" lnSpcReduction="20000"/>
          </a:bodyPr>
          <a:lstStyle/>
          <a:p>
            <a:pPr lvl="0">
              <a:lnSpc>
                <a:spcPct val="170000"/>
              </a:lnSpc>
              <a:buClr>
                <a:srgbClr val="90C226"/>
              </a:buClr>
            </a:pPr>
            <a:r>
              <a:rPr lang="en-US" sz="7200" dirty="0">
                <a:solidFill>
                  <a:schemeClr val="tx1"/>
                </a:solidFill>
              </a:rPr>
              <a:t>Are there any BITs specifically designed for the Latino population</a:t>
            </a:r>
            <a:r>
              <a:rPr lang="en-US" sz="7200" dirty="0" smtClean="0">
                <a:solidFill>
                  <a:schemeClr val="tx1"/>
                </a:solidFill>
              </a:rPr>
              <a:t>?</a:t>
            </a:r>
          </a:p>
          <a:p>
            <a:pPr lvl="1">
              <a:lnSpc>
                <a:spcPct val="170000"/>
              </a:lnSpc>
              <a:buClr>
                <a:srgbClr val="90C226"/>
              </a:buClr>
            </a:pPr>
            <a:r>
              <a:rPr lang="en-US" sz="7000" dirty="0" smtClean="0">
                <a:solidFill>
                  <a:schemeClr val="tx1"/>
                </a:solidFill>
              </a:rPr>
              <a:t>2</a:t>
            </a:r>
            <a:endParaRPr lang="en-US" sz="7200" dirty="0">
              <a:solidFill>
                <a:schemeClr val="tx1"/>
              </a:solidFill>
            </a:endParaRPr>
          </a:p>
          <a:p>
            <a:pPr lvl="0">
              <a:lnSpc>
                <a:spcPct val="170000"/>
              </a:lnSpc>
              <a:buClr>
                <a:srgbClr val="90C226"/>
              </a:buClr>
            </a:pPr>
            <a:r>
              <a:rPr lang="en-US" sz="7200" dirty="0">
                <a:solidFill>
                  <a:schemeClr val="tx1"/>
                </a:solidFill>
              </a:rPr>
              <a:t>How many BITs studies included at least one Latino participant</a:t>
            </a:r>
            <a:r>
              <a:rPr lang="en-US" sz="7200" dirty="0" smtClean="0">
                <a:solidFill>
                  <a:schemeClr val="tx1"/>
                </a:solidFill>
              </a:rPr>
              <a:t>?</a:t>
            </a:r>
          </a:p>
          <a:p>
            <a:pPr lvl="1">
              <a:lnSpc>
                <a:spcPct val="170000"/>
              </a:lnSpc>
              <a:buClr>
                <a:srgbClr val="90C226"/>
              </a:buClr>
            </a:pPr>
            <a:r>
              <a:rPr lang="en-US" sz="7000" dirty="0" smtClean="0">
                <a:solidFill>
                  <a:schemeClr val="tx1"/>
                </a:solidFill>
              </a:rPr>
              <a:t>12 (18%, N=67)</a:t>
            </a:r>
            <a:endParaRPr lang="en-US" sz="7200" dirty="0">
              <a:solidFill>
                <a:schemeClr val="tx1"/>
              </a:solidFill>
            </a:endParaRPr>
          </a:p>
          <a:p>
            <a:pPr lvl="0">
              <a:lnSpc>
                <a:spcPct val="170000"/>
              </a:lnSpc>
              <a:buClr>
                <a:srgbClr val="90C226"/>
              </a:buClr>
            </a:pPr>
            <a:r>
              <a:rPr lang="en-US" sz="7200" dirty="0">
                <a:solidFill>
                  <a:schemeClr val="tx1"/>
                </a:solidFill>
              </a:rPr>
              <a:t>What percentage of Latino participants are included in each BITs study for youth</a:t>
            </a:r>
            <a:r>
              <a:rPr lang="en-US" sz="7200" dirty="0" smtClean="0">
                <a:solidFill>
                  <a:schemeClr val="tx1"/>
                </a:solidFill>
              </a:rPr>
              <a:t>?</a:t>
            </a:r>
          </a:p>
          <a:p>
            <a:pPr lvl="1">
              <a:lnSpc>
                <a:spcPct val="170000"/>
              </a:lnSpc>
              <a:buClr>
                <a:srgbClr val="90C226"/>
              </a:buClr>
            </a:pPr>
            <a:r>
              <a:rPr lang="en-US" sz="7000" dirty="0" smtClean="0">
                <a:solidFill>
                  <a:schemeClr val="tx1"/>
                </a:solidFill>
              </a:rPr>
              <a:t>Mean: ~6%</a:t>
            </a:r>
          </a:p>
          <a:p>
            <a:pPr lvl="1">
              <a:lnSpc>
                <a:spcPct val="170000"/>
              </a:lnSpc>
              <a:buClr>
                <a:srgbClr val="90C226"/>
              </a:buClr>
            </a:pPr>
            <a:r>
              <a:rPr lang="en-US" sz="7000" dirty="0" smtClean="0">
                <a:solidFill>
                  <a:schemeClr val="tx1"/>
                </a:solidFill>
              </a:rPr>
              <a:t>Median: 0%</a:t>
            </a:r>
          </a:p>
          <a:p>
            <a:pPr lvl="1">
              <a:lnSpc>
                <a:spcPct val="170000"/>
              </a:lnSpc>
              <a:buClr>
                <a:srgbClr val="90C226"/>
              </a:buClr>
            </a:pPr>
            <a:r>
              <a:rPr lang="en-US" sz="7000" dirty="0" smtClean="0">
                <a:solidFill>
                  <a:schemeClr val="tx1"/>
                </a:solidFill>
              </a:rPr>
              <a:t>Range: 0-100%</a:t>
            </a:r>
          </a:p>
          <a:p>
            <a:pPr lvl="1">
              <a:lnSpc>
                <a:spcPct val="170000"/>
              </a:lnSpc>
              <a:buClr>
                <a:srgbClr val="90C226"/>
              </a:buClr>
            </a:pPr>
            <a:endParaRPr lang="en-US" sz="7000" dirty="0">
              <a:solidFill>
                <a:schemeClr val="tx1"/>
              </a:solidFill>
            </a:endParaRPr>
          </a:p>
          <a:p>
            <a:pPr marL="457200" lvl="1" indent="0">
              <a:lnSpc>
                <a:spcPct val="170000"/>
              </a:lnSpc>
              <a:buClr>
                <a:srgbClr val="90C226"/>
              </a:buClr>
              <a:buNone/>
            </a:pPr>
            <a:endParaRPr lang="en-US" sz="7000" dirty="0" smtClean="0">
              <a:solidFill>
                <a:schemeClr val="tx1"/>
              </a:solidFill>
            </a:endParaRPr>
          </a:p>
          <a:p>
            <a:pPr lvl="1">
              <a:lnSpc>
                <a:spcPct val="170000"/>
              </a:lnSpc>
              <a:buClr>
                <a:srgbClr val="90C226"/>
              </a:buClr>
            </a:pPr>
            <a:endParaRPr lang="en-US" sz="7000" dirty="0" smtClean="0">
              <a:solidFill>
                <a:schemeClr val="tx1"/>
              </a:solidFill>
            </a:endParaRPr>
          </a:p>
          <a:p>
            <a:pPr lvl="1">
              <a:lnSpc>
                <a:spcPct val="170000"/>
              </a:lnSpc>
              <a:buClr>
                <a:srgbClr val="90C226"/>
              </a:buClr>
            </a:pPr>
            <a:endParaRPr lang="en-US" sz="7000" dirty="0">
              <a:solidFill>
                <a:schemeClr val="tx1"/>
              </a:solidFill>
            </a:endParaRPr>
          </a:p>
        </p:txBody>
      </p:sp>
    </p:spTree>
    <p:extLst>
      <p:ext uri="{BB962C8B-B14F-4D97-AF65-F5344CB8AC3E}">
        <p14:creationId xmlns:p14="http://schemas.microsoft.com/office/powerpoint/2010/main" val="350914961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Futures of BITs</a:t>
            </a:r>
            <a:endParaRPr lang="en-US" dirty="0"/>
          </a:p>
        </p:txBody>
      </p:sp>
      <p:sp>
        <p:nvSpPr>
          <p:cNvPr id="3" name="Content Placeholder 2"/>
          <p:cNvSpPr>
            <a:spLocks noGrp="1"/>
          </p:cNvSpPr>
          <p:nvPr>
            <p:ph idx="1"/>
          </p:nvPr>
        </p:nvSpPr>
        <p:spPr>
          <a:xfrm>
            <a:off x="609598" y="2326640"/>
            <a:ext cx="6697055" cy="4304896"/>
          </a:xfrm>
        </p:spPr>
        <p:txBody>
          <a:bodyPr>
            <a:noAutofit/>
          </a:bodyPr>
          <a:lstStyle/>
          <a:p>
            <a:pPr algn="ctr">
              <a:lnSpc>
                <a:spcPct val="150000"/>
              </a:lnSpc>
            </a:pPr>
            <a:r>
              <a:rPr lang="en-US" sz="1400" dirty="0" smtClean="0">
                <a:solidFill>
                  <a:schemeClr val="tx1"/>
                </a:solidFill>
              </a:rPr>
              <a:t>Emerging field</a:t>
            </a:r>
          </a:p>
          <a:p>
            <a:pPr algn="ctr">
              <a:lnSpc>
                <a:spcPct val="150000"/>
              </a:lnSpc>
            </a:pPr>
            <a:r>
              <a:rPr lang="en-US" sz="1400" dirty="0" smtClean="0">
                <a:solidFill>
                  <a:schemeClr val="tx1"/>
                </a:solidFill>
              </a:rPr>
              <a:t>Few studies &amp; Few participants</a:t>
            </a:r>
          </a:p>
          <a:p>
            <a:pPr algn="ctr">
              <a:lnSpc>
                <a:spcPct val="150000"/>
              </a:lnSpc>
            </a:pPr>
            <a:r>
              <a:rPr lang="en-US" sz="1400" dirty="0" smtClean="0">
                <a:solidFill>
                  <a:schemeClr val="tx1"/>
                </a:solidFill>
              </a:rPr>
              <a:t>Hasty conclusions?</a:t>
            </a:r>
          </a:p>
          <a:p>
            <a:pPr algn="ctr">
              <a:lnSpc>
                <a:spcPct val="150000"/>
              </a:lnSpc>
            </a:pPr>
            <a:r>
              <a:rPr lang="en-US" sz="1400" dirty="0" smtClean="0">
                <a:solidFill>
                  <a:schemeClr val="tx1"/>
                </a:solidFill>
              </a:rPr>
              <a:t>A Call for Action</a:t>
            </a:r>
          </a:p>
        </p:txBody>
      </p:sp>
    </p:spTree>
    <p:extLst>
      <p:ext uri="{BB962C8B-B14F-4D97-AF65-F5344CB8AC3E}">
        <p14:creationId xmlns:p14="http://schemas.microsoft.com/office/powerpoint/2010/main" val="169182965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Final Thoughts</a:t>
            </a:r>
            <a:endParaRPr lang="en-US" dirty="0"/>
          </a:p>
        </p:txBody>
      </p:sp>
      <p:sp>
        <p:nvSpPr>
          <p:cNvPr id="3" name="Content Placeholder 2"/>
          <p:cNvSpPr>
            <a:spLocks noGrp="1"/>
          </p:cNvSpPr>
          <p:nvPr>
            <p:ph idx="1"/>
          </p:nvPr>
        </p:nvSpPr>
        <p:spPr/>
        <p:txBody>
          <a:bodyPr>
            <a:normAutofit/>
          </a:bodyPr>
          <a:lstStyle/>
          <a:p>
            <a:r>
              <a:rPr lang="en-US" dirty="0" smtClean="0"/>
              <a:t>BITs are an emerging and growing field</a:t>
            </a:r>
          </a:p>
          <a:p>
            <a:r>
              <a:rPr lang="en-US" dirty="0" smtClean="0"/>
              <a:t>Little is known about how Latinos respond to these interventions</a:t>
            </a:r>
          </a:p>
          <a:p>
            <a:r>
              <a:rPr lang="en-US" dirty="0" smtClean="0"/>
              <a:t> Further research is recommended in developing BIT-based interventions for youth </a:t>
            </a:r>
          </a:p>
          <a:p>
            <a:pPr lvl="1"/>
            <a:r>
              <a:rPr lang="en-US" dirty="0" smtClean="0"/>
              <a:t>Behavioral problems</a:t>
            </a:r>
          </a:p>
          <a:p>
            <a:pPr lvl="1"/>
            <a:r>
              <a:rPr lang="en-US" dirty="0" smtClean="0"/>
              <a:t>Anxiety disorders</a:t>
            </a:r>
          </a:p>
          <a:p>
            <a:pPr lvl="1"/>
            <a:r>
              <a:rPr lang="en-US" dirty="0" smtClean="0"/>
              <a:t>Depressive disorders </a:t>
            </a:r>
          </a:p>
          <a:p>
            <a:pPr lvl="1"/>
            <a:endParaRPr lang="en-US" dirty="0"/>
          </a:p>
        </p:txBody>
      </p:sp>
    </p:spTree>
    <p:extLst>
      <p:ext uri="{BB962C8B-B14F-4D97-AF65-F5344CB8AC3E}">
        <p14:creationId xmlns:p14="http://schemas.microsoft.com/office/powerpoint/2010/main" val="156473339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575417"/>
            <a:ext cx="6347713" cy="1320800"/>
          </a:xfrm>
        </p:spPr>
        <p:txBody>
          <a:bodyPr/>
          <a:lstStyle/>
          <a:p>
            <a:pPr algn="ctr"/>
            <a:r>
              <a:rPr lang="en-US" dirty="0" smtClean="0"/>
              <a:t>Key Terms</a:t>
            </a:r>
            <a:endParaRPr lang="en-US" dirty="0"/>
          </a:p>
        </p:txBody>
      </p:sp>
      <p:sp>
        <p:nvSpPr>
          <p:cNvPr id="4" name="Isosceles Triangle 3"/>
          <p:cNvSpPr/>
          <p:nvPr/>
        </p:nvSpPr>
        <p:spPr>
          <a:xfrm>
            <a:off x="2460947" y="2657231"/>
            <a:ext cx="2794833" cy="2509688"/>
          </a:xfrm>
          <a:prstGeom prst="triangle">
            <a:avLst>
              <a:gd name="adj" fmla="val 49334"/>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ounded Rectangle 4"/>
          <p:cNvSpPr/>
          <p:nvPr/>
        </p:nvSpPr>
        <p:spPr>
          <a:xfrm>
            <a:off x="2720455" y="1786071"/>
            <a:ext cx="2279591" cy="100183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Face-to-Face (F2F) </a:t>
            </a:r>
            <a:endParaRPr lang="en-US" dirty="0">
              <a:solidFill>
                <a:schemeClr val="tx1"/>
              </a:solidFill>
            </a:endParaRPr>
          </a:p>
        </p:txBody>
      </p:sp>
      <p:sp>
        <p:nvSpPr>
          <p:cNvPr id="6" name="Rounded Rectangle 5"/>
          <p:cNvSpPr/>
          <p:nvPr/>
        </p:nvSpPr>
        <p:spPr>
          <a:xfrm>
            <a:off x="5177628" y="4165089"/>
            <a:ext cx="3038302" cy="100183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70000"/>
              </a:lnSpc>
            </a:pPr>
            <a:r>
              <a:rPr lang="en-US" b="1" dirty="0" smtClean="0">
                <a:solidFill>
                  <a:schemeClr val="tx1"/>
                </a:solidFill>
              </a:rPr>
              <a:t>Behavioral Intervention Technologies</a:t>
            </a:r>
            <a:endParaRPr lang="en-US" b="1" dirty="0">
              <a:solidFill>
                <a:schemeClr val="tx1"/>
              </a:solidFill>
            </a:endParaRPr>
          </a:p>
        </p:txBody>
      </p:sp>
      <p:sp>
        <p:nvSpPr>
          <p:cNvPr id="7" name="Rounded Rectangle 6"/>
          <p:cNvSpPr/>
          <p:nvPr/>
        </p:nvSpPr>
        <p:spPr>
          <a:xfrm>
            <a:off x="326298" y="4141424"/>
            <a:ext cx="2279591" cy="1001830"/>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Digital Natives</a:t>
            </a:r>
          </a:p>
          <a:p>
            <a:pPr algn="ctr"/>
            <a:endParaRPr lang="en-US" dirty="0"/>
          </a:p>
        </p:txBody>
      </p:sp>
      <p:sp>
        <p:nvSpPr>
          <p:cNvPr id="8" name="Rounded Rectangle 7"/>
          <p:cNvSpPr/>
          <p:nvPr/>
        </p:nvSpPr>
        <p:spPr>
          <a:xfrm>
            <a:off x="2605889" y="3331308"/>
            <a:ext cx="659699" cy="483822"/>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a:t>
            </a:r>
            <a:endParaRPr lang="en-US" dirty="0">
              <a:solidFill>
                <a:schemeClr val="tx1"/>
              </a:solidFill>
            </a:endParaRPr>
          </a:p>
        </p:txBody>
      </p:sp>
      <p:sp>
        <p:nvSpPr>
          <p:cNvPr id="9" name="Rounded Rectangle 8"/>
          <p:cNvSpPr/>
          <p:nvPr/>
        </p:nvSpPr>
        <p:spPr>
          <a:xfrm>
            <a:off x="3666828" y="4659432"/>
            <a:ext cx="659699" cy="483822"/>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20093987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495656"/>
            <a:ext cx="6347713" cy="897308"/>
          </a:xfrm>
        </p:spPr>
        <p:txBody>
          <a:bodyPr>
            <a:noAutofit/>
          </a:bodyPr>
          <a:lstStyle/>
          <a:p>
            <a:pPr algn="ctr"/>
            <a:r>
              <a:rPr lang="en-US" sz="3200" dirty="0" smtClean="0"/>
              <a:t>BITs</a:t>
            </a:r>
            <a:endParaRPr lang="en-US" sz="3200" dirty="0"/>
          </a:p>
        </p:txBody>
      </p:sp>
      <p:sp>
        <p:nvSpPr>
          <p:cNvPr id="3" name="Content Placeholder 2"/>
          <p:cNvSpPr>
            <a:spLocks noGrp="1"/>
          </p:cNvSpPr>
          <p:nvPr>
            <p:ph idx="1"/>
          </p:nvPr>
        </p:nvSpPr>
        <p:spPr>
          <a:xfrm>
            <a:off x="609599" y="1504060"/>
            <a:ext cx="6347714" cy="4537303"/>
          </a:xfrm>
        </p:spPr>
        <p:txBody>
          <a:bodyPr>
            <a:normAutofit/>
          </a:bodyPr>
          <a:lstStyle/>
          <a:p>
            <a:pPr lvl="1">
              <a:lnSpc>
                <a:spcPct val="150000"/>
              </a:lnSpc>
            </a:pPr>
            <a:r>
              <a:rPr lang="en-US" sz="1400" dirty="0" smtClean="0">
                <a:solidFill>
                  <a:schemeClr val="tx1"/>
                </a:solidFill>
              </a:rPr>
              <a:t>Improve </a:t>
            </a:r>
            <a:r>
              <a:rPr lang="en-US" sz="1400" dirty="0">
                <a:solidFill>
                  <a:schemeClr val="tx1"/>
                </a:solidFill>
              </a:rPr>
              <a:t>therapeutic outcomes </a:t>
            </a:r>
          </a:p>
          <a:p>
            <a:pPr lvl="1">
              <a:lnSpc>
                <a:spcPct val="150000"/>
              </a:lnSpc>
            </a:pPr>
            <a:r>
              <a:rPr lang="en-US" sz="1400" dirty="0">
                <a:solidFill>
                  <a:schemeClr val="tx1"/>
                </a:solidFill>
              </a:rPr>
              <a:t>I</a:t>
            </a:r>
            <a:r>
              <a:rPr lang="en-US" sz="1400" dirty="0" smtClean="0">
                <a:solidFill>
                  <a:schemeClr val="tx1"/>
                </a:solidFill>
              </a:rPr>
              <a:t>ncrease </a:t>
            </a:r>
            <a:r>
              <a:rPr lang="en-US" sz="1400" dirty="0">
                <a:solidFill>
                  <a:schemeClr val="tx1"/>
                </a:solidFill>
              </a:rPr>
              <a:t>the reach of mental health resources</a:t>
            </a:r>
          </a:p>
        </p:txBody>
      </p:sp>
      <p:pic>
        <p:nvPicPr>
          <p:cNvPr id="4" name="Picture 3"/>
          <p:cNvPicPr>
            <a:picLocks noChangeAspect="1"/>
          </p:cNvPicPr>
          <p:nvPr/>
        </p:nvPicPr>
        <p:blipFill>
          <a:blip r:embed="rId2"/>
          <a:stretch>
            <a:fillRect/>
          </a:stretch>
        </p:blipFill>
        <p:spPr>
          <a:xfrm>
            <a:off x="1786758" y="3895893"/>
            <a:ext cx="4807805" cy="2686847"/>
          </a:xfrm>
          <a:prstGeom prst="rect">
            <a:avLst/>
          </a:prstGeom>
        </p:spPr>
      </p:pic>
      <p:pic>
        <p:nvPicPr>
          <p:cNvPr id="5" name="Picture 4"/>
          <p:cNvPicPr>
            <a:picLocks noChangeAspect="1"/>
          </p:cNvPicPr>
          <p:nvPr/>
        </p:nvPicPr>
        <p:blipFill>
          <a:blip r:embed="rId3"/>
          <a:stretch>
            <a:fillRect/>
          </a:stretch>
        </p:blipFill>
        <p:spPr>
          <a:xfrm>
            <a:off x="1437490" y="2509436"/>
            <a:ext cx="1243021" cy="12480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4"/>
          <a:stretch>
            <a:fillRect/>
          </a:stretch>
        </p:blipFill>
        <p:spPr>
          <a:xfrm>
            <a:off x="3095281" y="2531224"/>
            <a:ext cx="1968407" cy="12612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a:blip r:embed="rId5"/>
          <a:stretch>
            <a:fillRect/>
          </a:stretch>
        </p:blipFill>
        <p:spPr>
          <a:xfrm>
            <a:off x="5389493" y="2595953"/>
            <a:ext cx="1599900" cy="12022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9743250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restos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14800278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Futures of BITs</a:t>
            </a:r>
            <a:endParaRPr lang="en-US" dirty="0"/>
          </a:p>
        </p:txBody>
      </p:sp>
      <p:sp>
        <p:nvSpPr>
          <p:cNvPr id="3" name="Content Placeholder 2"/>
          <p:cNvSpPr>
            <a:spLocks noGrp="1"/>
          </p:cNvSpPr>
          <p:nvPr>
            <p:ph idx="1"/>
          </p:nvPr>
        </p:nvSpPr>
        <p:spPr>
          <a:xfrm>
            <a:off x="609598" y="1177290"/>
            <a:ext cx="6697055" cy="5454246"/>
          </a:xfrm>
        </p:spPr>
        <p:txBody>
          <a:bodyPr>
            <a:noAutofit/>
          </a:bodyPr>
          <a:lstStyle/>
          <a:p>
            <a:pPr>
              <a:lnSpc>
                <a:spcPct val="150000"/>
              </a:lnSpc>
            </a:pPr>
            <a:r>
              <a:rPr lang="en-US" sz="1400" dirty="0" smtClean="0">
                <a:solidFill>
                  <a:schemeClr val="tx1"/>
                </a:solidFill>
              </a:rPr>
              <a:t>A Call for Action</a:t>
            </a:r>
          </a:p>
          <a:p>
            <a:pPr lvl="1">
              <a:lnSpc>
                <a:spcPct val="150000"/>
              </a:lnSpc>
            </a:pPr>
            <a:r>
              <a:rPr lang="en-US" sz="1400" b="1" dirty="0" smtClean="0">
                <a:solidFill>
                  <a:schemeClr val="tx1"/>
                </a:solidFill>
              </a:rPr>
              <a:t>BITs for  Behavioral </a:t>
            </a:r>
            <a:r>
              <a:rPr lang="en-US" sz="1400" b="1" dirty="0">
                <a:solidFill>
                  <a:schemeClr val="tx1"/>
                </a:solidFill>
              </a:rPr>
              <a:t>P</a:t>
            </a:r>
            <a:r>
              <a:rPr lang="en-US" sz="1400" b="1" dirty="0" smtClean="0">
                <a:solidFill>
                  <a:schemeClr val="tx1"/>
                </a:solidFill>
              </a:rPr>
              <a:t>roblems </a:t>
            </a:r>
            <a:endParaRPr lang="en-US" sz="1400" b="1" dirty="0">
              <a:solidFill>
                <a:schemeClr val="tx1"/>
              </a:solidFill>
            </a:endParaRPr>
          </a:p>
          <a:p>
            <a:pPr lvl="2">
              <a:lnSpc>
                <a:spcPct val="150000"/>
              </a:lnSpc>
            </a:pPr>
            <a:r>
              <a:rPr lang="en-US" dirty="0" smtClean="0">
                <a:solidFill>
                  <a:schemeClr val="tx1"/>
                </a:solidFill>
              </a:rPr>
              <a:t>In Latino children, prevalence rates= 3.9% (ODD &amp; CD); 5.6% (ADHD)</a:t>
            </a:r>
          </a:p>
          <a:p>
            <a:pPr lvl="2">
              <a:lnSpc>
                <a:spcPct val="150000"/>
              </a:lnSpc>
            </a:pPr>
            <a:r>
              <a:rPr lang="en-US" dirty="0" smtClean="0">
                <a:solidFill>
                  <a:schemeClr val="tx1"/>
                </a:solidFill>
              </a:rPr>
              <a:t>Interventions should target young children and parents</a:t>
            </a:r>
          </a:p>
          <a:p>
            <a:pPr lvl="1">
              <a:lnSpc>
                <a:spcPct val="150000"/>
              </a:lnSpc>
            </a:pPr>
            <a:r>
              <a:rPr lang="en-US" sz="1400" b="1" dirty="0" smtClean="0">
                <a:solidFill>
                  <a:schemeClr val="tx1"/>
                </a:solidFill>
              </a:rPr>
              <a:t>BITs for Anxiety </a:t>
            </a:r>
            <a:r>
              <a:rPr lang="en-US" sz="1400" b="1" dirty="0">
                <a:solidFill>
                  <a:schemeClr val="tx1"/>
                </a:solidFill>
              </a:rPr>
              <a:t>D</a:t>
            </a:r>
            <a:r>
              <a:rPr lang="en-US" sz="1400" b="1" dirty="0" smtClean="0">
                <a:solidFill>
                  <a:schemeClr val="tx1"/>
                </a:solidFill>
              </a:rPr>
              <a:t>isorders</a:t>
            </a:r>
          </a:p>
          <a:p>
            <a:pPr lvl="2">
              <a:lnSpc>
                <a:spcPct val="150000"/>
              </a:lnSpc>
            </a:pPr>
            <a:r>
              <a:rPr lang="en-US" dirty="0" smtClean="0">
                <a:solidFill>
                  <a:schemeClr val="tx1"/>
                </a:solidFill>
              </a:rPr>
              <a:t>In Latino, children prevalence rates= 2.5-4.6%</a:t>
            </a:r>
          </a:p>
          <a:p>
            <a:pPr lvl="2">
              <a:lnSpc>
                <a:spcPct val="150000"/>
              </a:lnSpc>
            </a:pPr>
            <a:r>
              <a:rPr lang="en-US" dirty="0" smtClean="0">
                <a:solidFill>
                  <a:schemeClr val="tx1"/>
                </a:solidFill>
              </a:rPr>
              <a:t>Interventions should target middle childhood because prevalence increases in this age range</a:t>
            </a:r>
            <a:endParaRPr lang="en-US" dirty="0">
              <a:solidFill>
                <a:schemeClr val="tx1"/>
              </a:solidFill>
            </a:endParaRPr>
          </a:p>
          <a:p>
            <a:pPr lvl="1">
              <a:lnSpc>
                <a:spcPct val="150000"/>
              </a:lnSpc>
            </a:pPr>
            <a:r>
              <a:rPr lang="en-US" sz="1400" b="1" dirty="0" smtClean="0">
                <a:solidFill>
                  <a:schemeClr val="tx1"/>
                </a:solidFill>
              </a:rPr>
              <a:t>BITs for Depression Disorders</a:t>
            </a:r>
          </a:p>
          <a:p>
            <a:pPr lvl="2">
              <a:lnSpc>
                <a:spcPct val="150000"/>
              </a:lnSpc>
            </a:pPr>
            <a:r>
              <a:rPr lang="en-US" dirty="0" smtClean="0">
                <a:solidFill>
                  <a:schemeClr val="tx1"/>
                </a:solidFill>
              </a:rPr>
              <a:t>In Latino children, prevalence rates= 13%</a:t>
            </a:r>
            <a:endParaRPr lang="en-US" dirty="0">
              <a:solidFill>
                <a:schemeClr val="tx1"/>
              </a:solidFill>
            </a:endParaRPr>
          </a:p>
          <a:p>
            <a:pPr lvl="2">
              <a:lnSpc>
                <a:spcPct val="150000"/>
              </a:lnSpc>
            </a:pPr>
            <a:r>
              <a:rPr lang="en-US" dirty="0" smtClean="0">
                <a:solidFill>
                  <a:schemeClr val="tx1"/>
                </a:solidFill>
              </a:rPr>
              <a:t>Interventions should target adolescence because onset increases in this age range; this disorder generates the most costs</a:t>
            </a:r>
            <a:endParaRPr lang="en-US" dirty="0" smtClean="0"/>
          </a:p>
          <a:p>
            <a:pPr marL="457200" lvl="1" indent="0">
              <a:lnSpc>
                <a:spcPct val="150000"/>
              </a:lnSpc>
              <a:buNone/>
            </a:pPr>
            <a:r>
              <a:rPr lang="en-US" sz="1400" dirty="0"/>
              <a:t>	</a:t>
            </a:r>
            <a:endParaRPr lang="en-US" sz="1400" dirty="0" smtClean="0"/>
          </a:p>
          <a:p>
            <a:pPr marL="457200" lvl="1" indent="0">
              <a:lnSpc>
                <a:spcPct val="150000"/>
              </a:lnSpc>
              <a:buNone/>
            </a:pPr>
            <a:endParaRPr lang="en-US" sz="1400" dirty="0" smtClean="0"/>
          </a:p>
          <a:p>
            <a:pPr marL="457200" lvl="1" indent="0">
              <a:lnSpc>
                <a:spcPct val="150000"/>
              </a:lnSpc>
              <a:buNone/>
            </a:pPr>
            <a:r>
              <a:rPr lang="en-US" sz="1400" dirty="0"/>
              <a:t>	</a:t>
            </a:r>
            <a:endParaRPr lang="en-US" sz="1400" dirty="0" smtClean="0"/>
          </a:p>
          <a:p>
            <a:pPr lvl="1"/>
            <a:endParaRPr lang="en-US" sz="1400" dirty="0"/>
          </a:p>
        </p:txBody>
      </p:sp>
    </p:spTree>
    <p:extLst>
      <p:ext uri="{BB962C8B-B14F-4D97-AF65-F5344CB8AC3E}">
        <p14:creationId xmlns:p14="http://schemas.microsoft.com/office/powerpoint/2010/main" val="800701111"/>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Selection Process of </a:t>
            </a:r>
            <a:r>
              <a:rPr lang="en-US" b="1" dirty="0" smtClean="0"/>
              <a:t>Articles</a:t>
            </a:r>
            <a:endParaRPr lang="en-US" dirty="0"/>
          </a:p>
        </p:txBody>
      </p:sp>
      <p:sp>
        <p:nvSpPr>
          <p:cNvPr id="3" name="Content Placeholder 2"/>
          <p:cNvSpPr>
            <a:spLocks noGrp="1"/>
          </p:cNvSpPr>
          <p:nvPr>
            <p:ph idx="1"/>
          </p:nvPr>
        </p:nvSpPr>
        <p:spPr/>
        <p:txBody>
          <a:bodyPr>
            <a:noAutofit/>
          </a:bodyPr>
          <a:lstStyle/>
          <a:p>
            <a:r>
              <a:rPr lang="en-US" sz="2400" dirty="0"/>
              <a:t>S</a:t>
            </a:r>
            <a:r>
              <a:rPr lang="en-US" sz="2400" dirty="0" smtClean="0"/>
              <a:t>earch </a:t>
            </a:r>
            <a:r>
              <a:rPr lang="en-US" sz="2400" dirty="0"/>
              <a:t>was conducted in December 2014 </a:t>
            </a:r>
            <a:endParaRPr lang="en-US" sz="2400" dirty="0" smtClean="0"/>
          </a:p>
          <a:p>
            <a:r>
              <a:rPr lang="en-US" sz="2400" dirty="0" smtClean="0"/>
              <a:t>Databases Included: </a:t>
            </a:r>
          </a:p>
          <a:p>
            <a:pPr lvl="1"/>
            <a:r>
              <a:rPr lang="en-US" sz="1200" dirty="0" smtClean="0"/>
              <a:t>(</a:t>
            </a:r>
            <a:r>
              <a:rPr lang="en-US" sz="1200" dirty="0"/>
              <a:t>a) </a:t>
            </a:r>
            <a:r>
              <a:rPr lang="en-US" sz="1200" dirty="0" err="1"/>
              <a:t>PsycINFO</a:t>
            </a:r>
            <a:r>
              <a:rPr lang="en-US" sz="1200" dirty="0"/>
              <a:t> (b) </a:t>
            </a:r>
            <a:r>
              <a:rPr lang="en-US" sz="1200" dirty="0" err="1"/>
              <a:t>PsycARTICLES</a:t>
            </a:r>
            <a:r>
              <a:rPr lang="en-US" sz="1200" dirty="0"/>
              <a:t> (c) </a:t>
            </a:r>
            <a:r>
              <a:rPr lang="en-US" sz="1200" dirty="0" err="1"/>
              <a:t>PsycBOOKS</a:t>
            </a:r>
            <a:r>
              <a:rPr lang="en-US" sz="1200" dirty="0"/>
              <a:t> (d) Psychology and Behavioral Sciences Collections (e) Mental Measurements Yearbook with Tests in Print (f) </a:t>
            </a:r>
            <a:r>
              <a:rPr lang="en-US" sz="1200" dirty="0" err="1"/>
              <a:t>Ebook</a:t>
            </a:r>
            <a:r>
              <a:rPr lang="en-US" sz="1200" dirty="0"/>
              <a:t> Collection (</a:t>
            </a:r>
            <a:r>
              <a:rPr lang="en-US" sz="1200" dirty="0" err="1"/>
              <a:t>EBSCOhost</a:t>
            </a:r>
            <a:r>
              <a:rPr lang="en-US" sz="1200" dirty="0"/>
              <a:t>) (g) Academic Search Premiere (h) MEDLINE with Full Text (</a:t>
            </a:r>
            <a:r>
              <a:rPr lang="en-US" sz="1200" dirty="0" err="1"/>
              <a:t>i</a:t>
            </a:r>
            <a:r>
              <a:rPr lang="en-US" sz="1200" dirty="0"/>
              <a:t>) </a:t>
            </a:r>
            <a:r>
              <a:rPr lang="en-US" sz="1200" dirty="0" err="1"/>
              <a:t>PsycTESTS</a:t>
            </a:r>
            <a:r>
              <a:rPr lang="en-US" sz="1200" dirty="0"/>
              <a:t> (j) </a:t>
            </a:r>
            <a:r>
              <a:rPr lang="en-US" sz="1200" dirty="0" err="1"/>
              <a:t>Ebook</a:t>
            </a:r>
            <a:r>
              <a:rPr lang="en-US" sz="1200" dirty="0"/>
              <a:t> Academic Collection Trial (k) Funk and </a:t>
            </a:r>
            <a:r>
              <a:rPr lang="en-US" sz="1200" dirty="0" err="1"/>
              <a:t>Wagnalls</a:t>
            </a:r>
            <a:r>
              <a:rPr lang="en-US" sz="1200" dirty="0"/>
              <a:t> New World Encyclopedia (l) Health Source – Consumer Edition (m) Health Source: Nursing/Academic Edition. </a:t>
            </a:r>
            <a:endParaRPr lang="en-US" sz="1200" dirty="0" smtClean="0"/>
          </a:p>
          <a:p>
            <a:r>
              <a:rPr lang="en-US" sz="2400" dirty="0" smtClean="0"/>
              <a:t>Key Words:</a:t>
            </a:r>
          </a:p>
          <a:p>
            <a:pPr lvl="1"/>
            <a:r>
              <a:rPr lang="en-US" sz="2000" dirty="0" smtClean="0"/>
              <a:t>children </a:t>
            </a:r>
            <a:r>
              <a:rPr lang="en-US" sz="2000" dirty="0"/>
              <a:t>and </a:t>
            </a:r>
            <a:r>
              <a:rPr lang="en-US" sz="2000" dirty="0" smtClean="0"/>
              <a:t>adolescents </a:t>
            </a:r>
          </a:p>
          <a:p>
            <a:pPr lvl="1"/>
            <a:r>
              <a:rPr lang="en-US" sz="2000" dirty="0" smtClean="0"/>
              <a:t>digital </a:t>
            </a:r>
            <a:r>
              <a:rPr lang="en-US" sz="2000" dirty="0"/>
              <a:t>technologies </a:t>
            </a:r>
            <a:endParaRPr lang="en-US" sz="2000" dirty="0" smtClean="0"/>
          </a:p>
          <a:p>
            <a:pPr lvl="1"/>
            <a:r>
              <a:rPr lang="en-US" sz="2000" dirty="0" smtClean="0"/>
              <a:t>mental </a:t>
            </a:r>
            <a:r>
              <a:rPr lang="en-US" sz="2000" dirty="0"/>
              <a:t>disorders </a:t>
            </a:r>
            <a:endParaRPr lang="en-US" sz="2000" dirty="0" smtClean="0"/>
          </a:p>
          <a:p>
            <a:r>
              <a:rPr lang="en-US" sz="2400" dirty="0" smtClean="0"/>
              <a:t>Inclusion Criteria:</a:t>
            </a:r>
          </a:p>
          <a:p>
            <a:pPr lvl="1"/>
            <a:r>
              <a:rPr lang="en-US" sz="2000" dirty="0" smtClean="0"/>
              <a:t>Depressive </a:t>
            </a:r>
            <a:r>
              <a:rPr lang="en-US" sz="2000" dirty="0"/>
              <a:t>Disorders, Anxiety Disorders, PTSD, OCD, ADHD, CD, and ODD</a:t>
            </a:r>
            <a:r>
              <a:rPr lang="en-US" sz="2000" dirty="0" smtClean="0"/>
              <a:t>.</a:t>
            </a:r>
            <a:endParaRPr lang="en-US" sz="2000" dirty="0"/>
          </a:p>
          <a:p>
            <a:endParaRPr lang="en-US" sz="2400" dirty="0"/>
          </a:p>
        </p:txBody>
      </p:sp>
    </p:spTree>
    <p:extLst>
      <p:ext uri="{BB962C8B-B14F-4D97-AF65-F5344CB8AC3E}">
        <p14:creationId xmlns:p14="http://schemas.microsoft.com/office/powerpoint/2010/main" val="364860220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Evidence Based BITs for Depressive Disorders in </a:t>
            </a:r>
            <a:r>
              <a:rPr lang="en-US" b="1" dirty="0" smtClean="0"/>
              <a:t>Youth</a:t>
            </a:r>
            <a:endParaRPr lang="en-US" dirty="0"/>
          </a:p>
        </p:txBody>
      </p:sp>
      <p:sp>
        <p:nvSpPr>
          <p:cNvPr id="3" name="Content Placeholder 2"/>
          <p:cNvSpPr>
            <a:spLocks noGrp="1"/>
          </p:cNvSpPr>
          <p:nvPr>
            <p:ph idx="1"/>
          </p:nvPr>
        </p:nvSpPr>
        <p:spPr/>
        <p:txBody>
          <a:bodyPr/>
          <a:lstStyle/>
          <a:p>
            <a:r>
              <a:rPr lang="en-US" dirty="0" smtClean="0"/>
              <a:t>21 studies </a:t>
            </a:r>
          </a:p>
          <a:p>
            <a:pPr lvl="1"/>
            <a:r>
              <a:rPr lang="en-US" dirty="0" smtClean="0"/>
              <a:t>Web-based </a:t>
            </a:r>
            <a:r>
              <a:rPr lang="en-US" dirty="0"/>
              <a:t>interventions (</a:t>
            </a:r>
            <a:r>
              <a:rPr lang="en-US" dirty="0" smtClean="0"/>
              <a:t>9–27</a:t>
            </a:r>
            <a:r>
              <a:rPr lang="en-US" dirty="0"/>
              <a:t>)</a:t>
            </a:r>
            <a:r>
              <a:rPr lang="en-US" dirty="0" smtClean="0"/>
              <a:t> </a:t>
            </a:r>
          </a:p>
          <a:p>
            <a:pPr lvl="1"/>
            <a:r>
              <a:rPr lang="en-US" dirty="0"/>
              <a:t>V</a:t>
            </a:r>
            <a:r>
              <a:rPr lang="en-US" dirty="0" smtClean="0"/>
              <a:t>ideo </a:t>
            </a:r>
            <a:r>
              <a:rPr lang="en-US" dirty="0"/>
              <a:t>game (28–30</a:t>
            </a:r>
            <a:r>
              <a:rPr lang="en-US" dirty="0" smtClean="0"/>
              <a:t>) </a:t>
            </a:r>
          </a:p>
          <a:p>
            <a:pPr lvl="1"/>
            <a:r>
              <a:rPr lang="en-US" dirty="0"/>
              <a:t>O</a:t>
            </a:r>
            <a:r>
              <a:rPr lang="en-US" dirty="0" smtClean="0"/>
              <a:t>nline </a:t>
            </a:r>
            <a:r>
              <a:rPr lang="en-US" dirty="0"/>
              <a:t>chat treatment (31</a:t>
            </a:r>
            <a:r>
              <a:rPr lang="en-US" dirty="0" smtClean="0"/>
              <a:t>) </a:t>
            </a:r>
          </a:p>
          <a:p>
            <a:pPr lvl="1"/>
            <a:r>
              <a:rPr lang="en-US" dirty="0"/>
              <a:t>M</a:t>
            </a:r>
            <a:r>
              <a:rPr lang="en-US" dirty="0" smtClean="0"/>
              <a:t>obile </a:t>
            </a:r>
            <a:r>
              <a:rPr lang="en-US" dirty="0"/>
              <a:t>phone intervention (32</a:t>
            </a:r>
            <a:r>
              <a:rPr lang="en-US" dirty="0" smtClean="0"/>
              <a:t>)</a:t>
            </a:r>
          </a:p>
          <a:p>
            <a:pPr lvl="1"/>
            <a:r>
              <a:rPr lang="en-US" dirty="0" smtClean="0"/>
              <a:t>CD</a:t>
            </a:r>
            <a:r>
              <a:rPr lang="en-US" dirty="0"/>
              <a:t>-ROM interventions (33,34</a:t>
            </a:r>
            <a:r>
              <a:rPr lang="en-US" dirty="0" smtClean="0"/>
              <a:t>)</a:t>
            </a:r>
          </a:p>
          <a:p>
            <a:pPr lvl="2"/>
            <a:r>
              <a:rPr lang="en-US" dirty="0" smtClean="0"/>
              <a:t>How many studies included Latino/Hispanic participants and in what percentage?</a:t>
            </a:r>
          </a:p>
          <a:p>
            <a:pPr lvl="2"/>
            <a:endParaRPr lang="en-US" dirty="0"/>
          </a:p>
        </p:txBody>
      </p:sp>
    </p:spTree>
    <p:extLst>
      <p:ext uri="{BB962C8B-B14F-4D97-AF65-F5344CB8AC3E}">
        <p14:creationId xmlns:p14="http://schemas.microsoft.com/office/powerpoint/2010/main" val="195523637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Evidence-Based BITs for Anxiety in </a:t>
            </a:r>
            <a:r>
              <a:rPr lang="en-US" b="1" dirty="0" smtClean="0"/>
              <a:t>Youth</a:t>
            </a:r>
            <a:endParaRPr lang="en-US" dirty="0"/>
          </a:p>
        </p:txBody>
      </p:sp>
      <p:sp>
        <p:nvSpPr>
          <p:cNvPr id="3" name="Content Placeholder 2"/>
          <p:cNvSpPr>
            <a:spLocks noGrp="1"/>
          </p:cNvSpPr>
          <p:nvPr>
            <p:ph idx="1"/>
          </p:nvPr>
        </p:nvSpPr>
        <p:spPr/>
        <p:txBody>
          <a:bodyPr/>
          <a:lstStyle/>
          <a:p>
            <a:r>
              <a:rPr lang="en-US" dirty="0" smtClean="0"/>
              <a:t>17 studies</a:t>
            </a:r>
          </a:p>
          <a:p>
            <a:pPr lvl="1"/>
            <a:r>
              <a:rPr lang="en-US" dirty="0" smtClean="0"/>
              <a:t>CD</a:t>
            </a:r>
            <a:r>
              <a:rPr lang="en-US" dirty="0"/>
              <a:t>-ROM-delivered treatment (35–39</a:t>
            </a:r>
            <a:r>
              <a:rPr lang="en-US" dirty="0" smtClean="0"/>
              <a:t>)</a:t>
            </a:r>
          </a:p>
          <a:p>
            <a:pPr lvl="1"/>
            <a:r>
              <a:rPr lang="en-US" dirty="0" smtClean="0"/>
              <a:t>Telephone</a:t>
            </a:r>
            <a:r>
              <a:rPr lang="en-US" dirty="0"/>
              <a:t>-delivered guidance (40</a:t>
            </a:r>
            <a:r>
              <a:rPr lang="en-US" dirty="0" smtClean="0"/>
              <a:t>) </a:t>
            </a:r>
          </a:p>
          <a:p>
            <a:pPr lvl="1"/>
            <a:r>
              <a:rPr lang="en-US" dirty="0" smtClean="0"/>
              <a:t>Computer</a:t>
            </a:r>
            <a:r>
              <a:rPr lang="en-US" dirty="0"/>
              <a:t>-Aided Treatment (41,42</a:t>
            </a:r>
            <a:r>
              <a:rPr lang="en-US" dirty="0" smtClean="0"/>
              <a:t>) </a:t>
            </a:r>
          </a:p>
          <a:p>
            <a:pPr lvl="1"/>
            <a:r>
              <a:rPr lang="en-US" dirty="0" smtClean="0"/>
              <a:t>Internet</a:t>
            </a:r>
            <a:r>
              <a:rPr lang="en-US" dirty="0"/>
              <a:t>-based interventions (43–49</a:t>
            </a:r>
            <a:r>
              <a:rPr lang="en-US" dirty="0" smtClean="0"/>
              <a:t>) </a:t>
            </a:r>
          </a:p>
          <a:p>
            <a:pPr lvl="1"/>
            <a:r>
              <a:rPr lang="en-US" dirty="0" smtClean="0"/>
              <a:t>VR </a:t>
            </a:r>
            <a:r>
              <a:rPr lang="en-US" dirty="0"/>
              <a:t>Treatments (50,51</a:t>
            </a:r>
            <a:r>
              <a:rPr lang="en-US" dirty="0" smtClean="0"/>
              <a:t>)</a:t>
            </a:r>
            <a:r>
              <a:rPr lang="en-US" dirty="0" smtClean="0">
                <a:effectLst/>
              </a:rPr>
              <a:t> </a:t>
            </a:r>
          </a:p>
          <a:p>
            <a:pPr lvl="2"/>
            <a:r>
              <a:rPr lang="en-US" dirty="0"/>
              <a:t>How many studies included Latino/Hispanic participants and in what percentage?</a:t>
            </a:r>
          </a:p>
          <a:p>
            <a:pPr marL="914400" lvl="2" indent="0">
              <a:buNone/>
            </a:pPr>
            <a:endParaRPr lang="en-US" dirty="0" smtClean="0">
              <a:effectLst/>
            </a:endParaRPr>
          </a:p>
          <a:p>
            <a:pPr lvl="2"/>
            <a:endParaRPr lang="en-US" dirty="0"/>
          </a:p>
        </p:txBody>
      </p:sp>
    </p:spTree>
    <p:extLst>
      <p:ext uri="{BB962C8B-B14F-4D97-AF65-F5344CB8AC3E}">
        <p14:creationId xmlns:p14="http://schemas.microsoft.com/office/powerpoint/2010/main" val="194883837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Evidence-Based BITs for </a:t>
            </a:r>
            <a:r>
              <a:rPr lang="en-US" b="1" dirty="0" smtClean="0"/>
              <a:t>PTSD &amp; OCD </a:t>
            </a:r>
            <a:r>
              <a:rPr lang="en-US" b="1" dirty="0"/>
              <a:t>in </a:t>
            </a:r>
            <a:r>
              <a:rPr lang="en-US" b="1" dirty="0" smtClean="0"/>
              <a:t>Youth</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t>8</a:t>
            </a:r>
            <a:r>
              <a:rPr lang="en-US" dirty="0" smtClean="0"/>
              <a:t> studies in total</a:t>
            </a:r>
          </a:p>
          <a:p>
            <a:r>
              <a:rPr lang="en-US" dirty="0" smtClean="0"/>
              <a:t>PTSD</a:t>
            </a:r>
          </a:p>
          <a:p>
            <a:pPr lvl="1"/>
            <a:r>
              <a:rPr lang="en-US" dirty="0"/>
              <a:t>videogame called Coping Coach </a:t>
            </a:r>
            <a:endParaRPr lang="en-US" dirty="0" smtClean="0"/>
          </a:p>
          <a:p>
            <a:r>
              <a:rPr lang="en-US" dirty="0" smtClean="0"/>
              <a:t>OCD</a:t>
            </a:r>
          </a:p>
          <a:p>
            <a:pPr lvl="1"/>
            <a:r>
              <a:rPr lang="en-US" dirty="0"/>
              <a:t>V</a:t>
            </a:r>
            <a:r>
              <a:rPr lang="en-US" dirty="0" smtClean="0"/>
              <a:t>ideo-conference </a:t>
            </a:r>
            <a:r>
              <a:rPr lang="en-US" dirty="0"/>
              <a:t>(VC) (54–56</a:t>
            </a:r>
            <a:r>
              <a:rPr lang="en-US" dirty="0" smtClean="0"/>
              <a:t>)</a:t>
            </a:r>
          </a:p>
          <a:p>
            <a:pPr lvl="1"/>
            <a:r>
              <a:rPr lang="en-US" dirty="0"/>
              <a:t>O</a:t>
            </a:r>
            <a:r>
              <a:rPr lang="en-US" dirty="0" smtClean="0"/>
              <a:t>ne </a:t>
            </a:r>
            <a:r>
              <a:rPr lang="en-US" dirty="0"/>
              <a:t>video game (57</a:t>
            </a:r>
            <a:r>
              <a:rPr lang="en-US" dirty="0" smtClean="0"/>
              <a:t>)</a:t>
            </a:r>
          </a:p>
          <a:p>
            <a:pPr lvl="1"/>
            <a:r>
              <a:rPr lang="en-US" dirty="0"/>
              <a:t>O</a:t>
            </a:r>
            <a:r>
              <a:rPr lang="en-US" dirty="0" smtClean="0"/>
              <a:t>ne </a:t>
            </a:r>
            <a:r>
              <a:rPr lang="en-US" dirty="0"/>
              <a:t>mobile application (58</a:t>
            </a:r>
            <a:r>
              <a:rPr lang="en-US" dirty="0" smtClean="0"/>
              <a:t>)</a:t>
            </a:r>
          </a:p>
          <a:p>
            <a:pPr lvl="1"/>
            <a:r>
              <a:rPr lang="en-US" dirty="0"/>
              <a:t>O</a:t>
            </a:r>
            <a:r>
              <a:rPr lang="en-US" dirty="0" smtClean="0"/>
              <a:t>ne </a:t>
            </a:r>
            <a:r>
              <a:rPr lang="en-US" dirty="0"/>
              <a:t>use of the telephone (59</a:t>
            </a:r>
            <a:r>
              <a:rPr lang="en-US" dirty="0" smtClean="0"/>
              <a:t>)</a:t>
            </a:r>
          </a:p>
          <a:p>
            <a:pPr lvl="1"/>
            <a:r>
              <a:rPr lang="en-US" dirty="0"/>
              <a:t>A</a:t>
            </a:r>
            <a:r>
              <a:rPr lang="en-US" dirty="0" smtClean="0"/>
              <a:t>nd </a:t>
            </a:r>
            <a:r>
              <a:rPr lang="en-US" dirty="0"/>
              <a:t>one Internet site (60)</a:t>
            </a:r>
            <a:r>
              <a:rPr lang="en-US" dirty="0" smtClean="0">
                <a:effectLst/>
              </a:rPr>
              <a:t> </a:t>
            </a:r>
          </a:p>
          <a:p>
            <a:pPr lvl="2"/>
            <a:r>
              <a:rPr lang="en-US" dirty="0"/>
              <a:t>How many studies included Latino/Hispanic participants and in what percentage?</a:t>
            </a:r>
          </a:p>
          <a:p>
            <a:pPr lvl="2"/>
            <a:endParaRPr lang="en-US" dirty="0"/>
          </a:p>
        </p:txBody>
      </p:sp>
    </p:spTree>
    <p:extLst>
      <p:ext uri="{BB962C8B-B14F-4D97-AF65-F5344CB8AC3E}">
        <p14:creationId xmlns:p14="http://schemas.microsoft.com/office/powerpoint/2010/main" val="120704041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Evidence-Based BITs for </a:t>
            </a:r>
            <a:r>
              <a:rPr lang="en-US" b="1" dirty="0" smtClean="0"/>
              <a:t>Disruptive </a:t>
            </a:r>
            <a:r>
              <a:rPr lang="en-US" b="1" dirty="0"/>
              <a:t>Behavior </a:t>
            </a:r>
            <a:r>
              <a:rPr lang="en-US" b="1" dirty="0" smtClean="0"/>
              <a:t>Problems</a:t>
            </a:r>
            <a:r>
              <a:rPr lang="en-US" dirty="0" smtClean="0"/>
              <a:t/>
            </a:r>
            <a:br>
              <a:rPr lang="en-US" dirty="0" smtClean="0"/>
            </a:br>
            <a:r>
              <a:rPr lang="en-US" dirty="0" smtClean="0"/>
              <a:t>(ODD, CD, ADHD)</a:t>
            </a:r>
            <a:endParaRPr lang="en-US" dirty="0"/>
          </a:p>
        </p:txBody>
      </p:sp>
      <p:sp>
        <p:nvSpPr>
          <p:cNvPr id="3" name="Content Placeholder 2"/>
          <p:cNvSpPr>
            <a:spLocks noGrp="1"/>
          </p:cNvSpPr>
          <p:nvPr>
            <p:ph idx="1"/>
          </p:nvPr>
        </p:nvSpPr>
        <p:spPr>
          <a:xfrm>
            <a:off x="457200" y="1999154"/>
            <a:ext cx="8229600" cy="4525963"/>
          </a:xfrm>
        </p:spPr>
        <p:txBody>
          <a:bodyPr>
            <a:normAutofit/>
          </a:bodyPr>
          <a:lstStyle/>
          <a:p>
            <a:pPr marL="0" indent="0">
              <a:buNone/>
            </a:pPr>
            <a:r>
              <a:rPr lang="en-US" dirty="0" smtClean="0"/>
              <a:t>15 studies total</a:t>
            </a:r>
          </a:p>
          <a:p>
            <a:r>
              <a:rPr lang="en-US" dirty="0"/>
              <a:t>T</a:t>
            </a:r>
            <a:r>
              <a:rPr lang="en-US" dirty="0" smtClean="0"/>
              <a:t>hree </a:t>
            </a:r>
            <a:r>
              <a:rPr lang="en-US" dirty="0"/>
              <a:t>websites (61–63), </a:t>
            </a:r>
            <a:endParaRPr lang="en-US" dirty="0" smtClean="0"/>
          </a:p>
          <a:p>
            <a:r>
              <a:rPr lang="en-US" dirty="0"/>
              <a:t>T</a:t>
            </a:r>
            <a:r>
              <a:rPr lang="en-US" dirty="0" smtClean="0"/>
              <a:t>wo </a:t>
            </a:r>
            <a:r>
              <a:rPr lang="en-US" dirty="0"/>
              <a:t>video recordings (64,65), </a:t>
            </a:r>
            <a:endParaRPr lang="en-US" dirty="0" smtClean="0"/>
          </a:p>
          <a:p>
            <a:r>
              <a:rPr lang="en-US" dirty="0" smtClean="0"/>
              <a:t>One </a:t>
            </a:r>
            <a:r>
              <a:rPr lang="en-US" dirty="0"/>
              <a:t>telephone-based (66), </a:t>
            </a:r>
            <a:endParaRPr lang="en-US" dirty="0" smtClean="0"/>
          </a:p>
          <a:p>
            <a:r>
              <a:rPr lang="en-US" dirty="0"/>
              <a:t>O</a:t>
            </a:r>
            <a:r>
              <a:rPr lang="en-US" dirty="0" smtClean="0"/>
              <a:t>ne </a:t>
            </a:r>
            <a:r>
              <a:rPr lang="en-US" dirty="0"/>
              <a:t>DVD intervention (67)</a:t>
            </a:r>
            <a:r>
              <a:rPr lang="en-US" dirty="0" smtClean="0"/>
              <a:t>.</a:t>
            </a:r>
          </a:p>
          <a:p>
            <a:r>
              <a:rPr lang="en-US" dirty="0"/>
              <a:t>T</a:t>
            </a:r>
            <a:r>
              <a:rPr lang="en-US" dirty="0" smtClean="0"/>
              <a:t>wo computer-based (68–73), </a:t>
            </a:r>
          </a:p>
          <a:p>
            <a:r>
              <a:rPr lang="en-US" dirty="0"/>
              <a:t>O</a:t>
            </a:r>
            <a:r>
              <a:rPr lang="en-US" dirty="0" smtClean="0"/>
              <a:t>ne CD-ROM-based (74), </a:t>
            </a:r>
          </a:p>
          <a:p>
            <a:r>
              <a:rPr lang="en-US" dirty="0"/>
              <a:t>O</a:t>
            </a:r>
            <a:r>
              <a:rPr lang="en-US" dirty="0" smtClean="0"/>
              <a:t>ne teleconference-based intervention(s) (75)</a:t>
            </a:r>
            <a:r>
              <a:rPr lang="en-US" dirty="0" smtClean="0">
                <a:effectLst/>
              </a:rPr>
              <a:t> </a:t>
            </a:r>
          </a:p>
          <a:p>
            <a:pPr marL="800100" lvl="3" indent="-342900"/>
            <a:r>
              <a:rPr lang="en-US" dirty="0" smtClean="0"/>
              <a:t>How </a:t>
            </a:r>
            <a:r>
              <a:rPr lang="en-US" dirty="0"/>
              <a:t>many studies included Latino/Hispanic participants and in what percentage?</a:t>
            </a:r>
          </a:p>
          <a:p>
            <a:endParaRPr lang="en-US" dirty="0"/>
          </a:p>
        </p:txBody>
      </p:sp>
    </p:spTree>
    <p:extLst>
      <p:ext uri="{BB962C8B-B14F-4D97-AF65-F5344CB8AC3E}">
        <p14:creationId xmlns:p14="http://schemas.microsoft.com/office/powerpoint/2010/main" val="18446742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159952" y="515937"/>
            <a:ext cx="4824096" cy="5826121"/>
            <a:chOff x="0" y="0"/>
            <a:chExt cx="4824401" cy="5826146"/>
          </a:xfrm>
        </p:grpSpPr>
        <p:sp>
          <p:nvSpPr>
            <p:cNvPr id="5" name="TextBox 4"/>
            <p:cNvSpPr txBox="1"/>
            <p:nvPr/>
          </p:nvSpPr>
          <p:spPr>
            <a:xfrm>
              <a:off x="7" y="0"/>
              <a:ext cx="1961147" cy="461665"/>
            </a:xfrm>
            <a:prstGeom prst="rect">
              <a:avLst/>
            </a:prstGeom>
            <a:noFill/>
            <a:ln w="3175">
              <a:solidFill>
                <a:schemeClr val="tx1"/>
              </a:solidFill>
            </a:ln>
          </p:spPr>
          <p:txBody>
            <a:bodyPr wrap="square" rtlCol="0">
              <a:spAutoFit/>
            </a:bodyPr>
            <a:lstStyle/>
            <a:p>
              <a:pPr marL="0" marR="0">
                <a:spcBef>
                  <a:spcPts val="0"/>
                </a:spcBef>
                <a:spcAft>
                  <a:spcPts val="0"/>
                </a:spcAft>
              </a:pPr>
              <a:r>
                <a:rPr lang="en-US" sz="1200" kern="1200">
                  <a:solidFill>
                    <a:srgbClr val="000000"/>
                  </a:solidFill>
                  <a:effectLst/>
                  <a:latin typeface="Calibri"/>
                  <a:ea typeface="ＭＳ 明朝"/>
                  <a:cs typeface="Times New Roman"/>
                </a:rPr>
                <a:t>Initial search + Hand search</a:t>
              </a:r>
              <a:endParaRPr lang="en-US" sz="1200">
                <a:effectLst/>
                <a:latin typeface="Times New Roman"/>
                <a:ea typeface="ＭＳ 明朝"/>
              </a:endParaRPr>
            </a:p>
            <a:p>
              <a:pPr marL="0" marR="0">
                <a:spcBef>
                  <a:spcPts val="0"/>
                </a:spcBef>
                <a:spcAft>
                  <a:spcPts val="0"/>
                </a:spcAft>
              </a:pPr>
              <a:r>
                <a:rPr lang="en-US" sz="1200" kern="1200">
                  <a:solidFill>
                    <a:srgbClr val="000000"/>
                  </a:solidFill>
                  <a:effectLst/>
                  <a:latin typeface="Calibri"/>
                  <a:ea typeface="ＭＳ 明朝"/>
                  <a:cs typeface="Times New Roman"/>
                </a:rPr>
                <a:t> 7179 articles </a:t>
              </a:r>
              <a:endParaRPr lang="en-US" sz="1200">
                <a:effectLst/>
                <a:latin typeface="Times New Roman"/>
                <a:ea typeface="ＭＳ 明朝"/>
              </a:endParaRPr>
            </a:p>
          </p:txBody>
        </p:sp>
        <p:sp>
          <p:nvSpPr>
            <p:cNvPr id="6" name="TextBox 5"/>
            <p:cNvSpPr txBox="1"/>
            <p:nvPr/>
          </p:nvSpPr>
          <p:spPr>
            <a:xfrm>
              <a:off x="2" y="1848183"/>
              <a:ext cx="1960879" cy="466724"/>
            </a:xfrm>
            <a:prstGeom prst="rect">
              <a:avLst/>
            </a:prstGeom>
            <a:noFill/>
            <a:ln w="3175">
              <a:solidFill>
                <a:schemeClr val="tx1"/>
              </a:solidFill>
            </a:ln>
          </p:spPr>
          <p:txBody>
            <a:bodyPr wrap="square" rtlCol="0">
              <a:spAutoFit/>
            </a:bodyPr>
            <a:lstStyle/>
            <a:p>
              <a:pPr marL="0" marR="0">
                <a:spcBef>
                  <a:spcPts val="0"/>
                </a:spcBef>
                <a:spcAft>
                  <a:spcPts val="0"/>
                </a:spcAft>
              </a:pPr>
              <a:r>
                <a:rPr lang="en-US" sz="1200" kern="1200" dirty="0">
                  <a:solidFill>
                    <a:srgbClr val="000000"/>
                  </a:solidFill>
                  <a:effectLst/>
                  <a:latin typeface="Calibri"/>
                  <a:ea typeface="ＭＳ 明朝"/>
                  <a:cs typeface="Times New Roman"/>
                </a:rPr>
                <a:t>830 articles screened for relevance</a:t>
              </a:r>
              <a:endParaRPr lang="en-US" sz="1200" dirty="0">
                <a:effectLst/>
                <a:latin typeface="Times New Roman"/>
                <a:ea typeface="ＭＳ 明朝"/>
              </a:endParaRPr>
            </a:p>
          </p:txBody>
        </p:sp>
        <p:sp>
          <p:nvSpPr>
            <p:cNvPr id="7" name="TextBox 6"/>
            <p:cNvSpPr txBox="1"/>
            <p:nvPr/>
          </p:nvSpPr>
          <p:spPr>
            <a:xfrm>
              <a:off x="1" y="3696380"/>
              <a:ext cx="1961147" cy="276999"/>
            </a:xfrm>
            <a:prstGeom prst="rect">
              <a:avLst/>
            </a:prstGeom>
            <a:noFill/>
            <a:ln w="3175">
              <a:solidFill>
                <a:schemeClr val="tx1"/>
              </a:solidFill>
            </a:ln>
          </p:spPr>
          <p:txBody>
            <a:bodyPr wrap="square" rtlCol="0">
              <a:spAutoFit/>
            </a:bodyPr>
            <a:lstStyle/>
            <a:p>
              <a:pPr marL="0" marR="0">
                <a:spcBef>
                  <a:spcPts val="0"/>
                </a:spcBef>
                <a:spcAft>
                  <a:spcPts val="0"/>
                </a:spcAft>
              </a:pPr>
              <a:r>
                <a:rPr lang="en-US" sz="1200" kern="1200">
                  <a:solidFill>
                    <a:srgbClr val="000000"/>
                  </a:solidFill>
                  <a:effectLst/>
                  <a:latin typeface="Calibri"/>
                  <a:ea typeface="ＭＳ 明朝"/>
                  <a:cs typeface="Times New Roman"/>
                </a:rPr>
                <a:t>253 articles </a:t>
              </a:r>
              <a:endParaRPr lang="en-US" sz="1200">
                <a:effectLst/>
                <a:latin typeface="Times New Roman"/>
                <a:ea typeface="ＭＳ 明朝"/>
              </a:endParaRPr>
            </a:p>
          </p:txBody>
        </p:sp>
        <p:sp>
          <p:nvSpPr>
            <p:cNvPr id="8" name="TextBox 7"/>
            <p:cNvSpPr txBox="1"/>
            <p:nvPr/>
          </p:nvSpPr>
          <p:spPr>
            <a:xfrm>
              <a:off x="0" y="5359422"/>
              <a:ext cx="1961514" cy="466724"/>
            </a:xfrm>
            <a:prstGeom prst="rect">
              <a:avLst/>
            </a:prstGeom>
            <a:noFill/>
            <a:ln w="3175">
              <a:solidFill>
                <a:schemeClr val="tx1"/>
              </a:solidFill>
            </a:ln>
          </p:spPr>
          <p:txBody>
            <a:bodyPr wrap="square" rtlCol="0">
              <a:spAutoFit/>
            </a:bodyPr>
            <a:lstStyle/>
            <a:p>
              <a:pPr marL="0" marR="0">
                <a:spcBef>
                  <a:spcPts val="0"/>
                </a:spcBef>
                <a:spcAft>
                  <a:spcPts val="0"/>
                </a:spcAft>
              </a:pPr>
              <a:r>
                <a:rPr lang="en-US" sz="1200" kern="1200">
                  <a:solidFill>
                    <a:srgbClr val="000000"/>
                  </a:solidFill>
                  <a:effectLst/>
                  <a:latin typeface="Calibri"/>
                  <a:ea typeface="ＭＳ 明朝"/>
                  <a:cs typeface="Times New Roman"/>
                </a:rPr>
                <a:t>67 articles included in this review</a:t>
              </a:r>
              <a:endParaRPr lang="en-US" sz="1200">
                <a:effectLst/>
                <a:latin typeface="Times New Roman"/>
                <a:ea typeface="ＭＳ 明朝"/>
              </a:endParaRPr>
            </a:p>
          </p:txBody>
        </p:sp>
        <p:cxnSp>
          <p:nvCxnSpPr>
            <p:cNvPr id="9" name="Straight Arrow Connector 8"/>
            <p:cNvCxnSpPr>
              <a:stCxn id="5" idx="2"/>
              <a:endCxn id="6" idx="0"/>
            </p:cNvCxnSpPr>
            <p:nvPr/>
          </p:nvCxnSpPr>
          <p:spPr>
            <a:xfrm flipH="1">
              <a:off x="980576" y="461665"/>
              <a:ext cx="5" cy="1386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6" idx="2"/>
              <a:endCxn id="7" idx="0"/>
            </p:cNvCxnSpPr>
            <p:nvPr/>
          </p:nvCxnSpPr>
          <p:spPr>
            <a:xfrm flipH="1">
              <a:off x="980575" y="2309855"/>
              <a:ext cx="1" cy="1386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7" idx="2"/>
              <a:endCxn id="8" idx="0"/>
            </p:cNvCxnSpPr>
            <p:nvPr/>
          </p:nvCxnSpPr>
          <p:spPr>
            <a:xfrm flipH="1">
              <a:off x="980574" y="3973379"/>
              <a:ext cx="1" cy="1386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526337" y="831686"/>
              <a:ext cx="2298064" cy="652779"/>
            </a:xfrm>
            <a:prstGeom prst="rect">
              <a:avLst/>
            </a:prstGeom>
            <a:noFill/>
            <a:ln w="3175">
              <a:solidFill>
                <a:schemeClr val="tx1"/>
              </a:solidFill>
            </a:ln>
          </p:spPr>
          <p:txBody>
            <a:bodyPr wrap="square" rtlCol="0">
              <a:spAutoFit/>
            </a:bodyPr>
            <a:lstStyle/>
            <a:p>
              <a:pPr marL="0" marR="0">
                <a:spcBef>
                  <a:spcPts val="0"/>
                </a:spcBef>
                <a:spcAft>
                  <a:spcPts val="0"/>
                </a:spcAft>
              </a:pPr>
              <a:r>
                <a:rPr lang="en-US" sz="1200" kern="1200">
                  <a:solidFill>
                    <a:srgbClr val="000000"/>
                  </a:solidFill>
                  <a:effectLst/>
                  <a:latin typeface="Calibri"/>
                  <a:ea typeface="ＭＳ 明朝"/>
                  <a:cs typeface="Times New Roman"/>
                </a:rPr>
                <a:t>Removed unrelated journals.  Removed non-peer-reviewed articles and duplicates (6348) </a:t>
              </a:r>
              <a:endParaRPr lang="en-US" sz="1200">
                <a:effectLst/>
                <a:latin typeface="Times New Roman"/>
                <a:ea typeface="ＭＳ 明朝"/>
              </a:endParaRPr>
            </a:p>
          </p:txBody>
        </p:sp>
        <p:cxnSp>
          <p:nvCxnSpPr>
            <p:cNvPr id="13" name="Straight Arrow Connector 12"/>
            <p:cNvCxnSpPr>
              <a:endCxn id="12" idx="1"/>
            </p:cNvCxnSpPr>
            <p:nvPr/>
          </p:nvCxnSpPr>
          <p:spPr>
            <a:xfrm>
              <a:off x="980573" y="1154927"/>
              <a:ext cx="15460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526336" y="2679710"/>
              <a:ext cx="2297429" cy="652779"/>
            </a:xfrm>
            <a:prstGeom prst="rect">
              <a:avLst/>
            </a:prstGeom>
            <a:noFill/>
            <a:ln w="3175">
              <a:solidFill>
                <a:schemeClr val="tx1"/>
              </a:solidFill>
            </a:ln>
          </p:spPr>
          <p:txBody>
            <a:bodyPr wrap="square" rtlCol="0">
              <a:spAutoFit/>
            </a:bodyPr>
            <a:lstStyle/>
            <a:p>
              <a:pPr marL="0" marR="0">
                <a:spcBef>
                  <a:spcPts val="0"/>
                </a:spcBef>
                <a:spcAft>
                  <a:spcPts val="0"/>
                </a:spcAft>
              </a:pPr>
              <a:r>
                <a:rPr lang="en-US" sz="1200" kern="1200">
                  <a:solidFill>
                    <a:srgbClr val="000000"/>
                  </a:solidFill>
                  <a:effectLst/>
                  <a:latin typeface="Calibri"/>
                  <a:ea typeface="ＭＳ 明朝"/>
                  <a:cs typeface="Times New Roman"/>
                </a:rPr>
                <a:t>Applied inclusion/exclusion criteria to remove 577 articles from the pool</a:t>
              </a:r>
              <a:endParaRPr lang="en-US" sz="1200">
                <a:effectLst/>
                <a:latin typeface="Times New Roman"/>
                <a:ea typeface="ＭＳ 明朝"/>
              </a:endParaRPr>
            </a:p>
          </p:txBody>
        </p:sp>
        <p:sp>
          <p:nvSpPr>
            <p:cNvPr id="15" name="TextBox 14"/>
            <p:cNvSpPr txBox="1"/>
            <p:nvPr/>
          </p:nvSpPr>
          <p:spPr>
            <a:xfrm>
              <a:off x="2526335" y="4343084"/>
              <a:ext cx="2297429" cy="466724"/>
            </a:xfrm>
            <a:prstGeom prst="rect">
              <a:avLst/>
            </a:prstGeom>
            <a:noFill/>
            <a:ln w="3175">
              <a:solidFill>
                <a:schemeClr val="tx1"/>
              </a:solidFill>
            </a:ln>
          </p:spPr>
          <p:txBody>
            <a:bodyPr wrap="square" rtlCol="0">
              <a:spAutoFit/>
            </a:bodyPr>
            <a:lstStyle/>
            <a:p>
              <a:pPr marL="0" marR="0">
                <a:spcBef>
                  <a:spcPts val="0"/>
                </a:spcBef>
                <a:spcAft>
                  <a:spcPts val="0"/>
                </a:spcAft>
              </a:pPr>
              <a:r>
                <a:rPr lang="en-US" sz="1200" kern="1200">
                  <a:solidFill>
                    <a:srgbClr val="000000"/>
                  </a:solidFill>
                  <a:effectLst/>
                  <a:latin typeface="Calibri"/>
                  <a:ea typeface="ＭＳ 明朝"/>
                  <a:cs typeface="Times New Roman"/>
                </a:rPr>
                <a:t>Excluded reviews, meta-analyses, and feasibility studies (186)</a:t>
              </a:r>
              <a:endParaRPr lang="en-US" sz="1200">
                <a:effectLst/>
                <a:latin typeface="Times New Roman"/>
                <a:ea typeface="ＭＳ 明朝"/>
              </a:endParaRPr>
            </a:p>
          </p:txBody>
        </p:sp>
        <p:cxnSp>
          <p:nvCxnSpPr>
            <p:cNvPr id="16" name="Straight Arrow Connector 15"/>
            <p:cNvCxnSpPr>
              <a:endCxn id="14" idx="1"/>
            </p:cNvCxnSpPr>
            <p:nvPr/>
          </p:nvCxnSpPr>
          <p:spPr>
            <a:xfrm>
              <a:off x="980573" y="3003115"/>
              <a:ext cx="1546064" cy="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15" idx="1"/>
            </p:cNvCxnSpPr>
            <p:nvPr/>
          </p:nvCxnSpPr>
          <p:spPr>
            <a:xfrm>
              <a:off x="980573" y="4574307"/>
              <a:ext cx="1546063"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8" name="Rectangle 17"/>
          <p:cNvSpPr/>
          <p:nvPr/>
        </p:nvSpPr>
        <p:spPr>
          <a:xfrm>
            <a:off x="114126" y="6385285"/>
            <a:ext cx="9029873" cy="369332"/>
          </a:xfrm>
          <a:prstGeom prst="rect">
            <a:avLst/>
          </a:prstGeom>
        </p:spPr>
        <p:txBody>
          <a:bodyPr wrap="square">
            <a:spAutoFit/>
          </a:bodyPr>
          <a:lstStyle/>
          <a:p>
            <a:r>
              <a:rPr lang="en-US" b="1" dirty="0"/>
              <a:t>Figure </a:t>
            </a:r>
            <a:r>
              <a:rPr lang="en-US" b="1" dirty="0" smtClean="0"/>
              <a:t>1: </a:t>
            </a:r>
            <a:r>
              <a:rPr lang="en-US" dirty="0"/>
              <a:t>Method of article retrieval and inclusion in systematic review, 31</a:t>
            </a:r>
            <a:r>
              <a:rPr lang="en-US" baseline="30000" dirty="0"/>
              <a:t>st </a:t>
            </a:r>
            <a:r>
              <a:rPr lang="en-US" dirty="0"/>
              <a:t>December 2014 </a:t>
            </a:r>
          </a:p>
        </p:txBody>
      </p:sp>
      <p:sp>
        <p:nvSpPr>
          <p:cNvPr id="19" name="Oval 18"/>
          <p:cNvSpPr/>
          <p:nvPr/>
        </p:nvSpPr>
        <p:spPr>
          <a:xfrm>
            <a:off x="2016382" y="5661879"/>
            <a:ext cx="882167" cy="82407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699101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5.xml><?xml version="1.0" encoding="utf-8"?>
<a:theme xmlns:a="http://schemas.openxmlformats.org/drawingml/2006/main" name="2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Facet</Template>
  <TotalTime>13221</TotalTime>
  <Words>2899</Words>
  <Application>Microsoft Macintosh PowerPoint</Application>
  <PresentationFormat>On-screen Show (4:3)</PresentationFormat>
  <Paragraphs>472</Paragraphs>
  <Slides>42</Slides>
  <Notes>32</Notes>
  <HiddenSlides>0</HiddenSlides>
  <MMClips>0</MMClips>
  <ScaleCrop>false</ScaleCrop>
  <HeadingPairs>
    <vt:vector size="4" baseType="variant">
      <vt:variant>
        <vt:lpstr>Theme</vt:lpstr>
      </vt:variant>
      <vt:variant>
        <vt:i4>5</vt:i4>
      </vt:variant>
      <vt:variant>
        <vt:lpstr>Slide Titles</vt:lpstr>
      </vt:variant>
      <vt:variant>
        <vt:i4>42</vt:i4>
      </vt:variant>
    </vt:vector>
  </HeadingPairs>
  <TitlesOfParts>
    <vt:vector size="47" baseType="lpstr">
      <vt:lpstr>Facet</vt:lpstr>
      <vt:lpstr>Office Theme</vt:lpstr>
      <vt:lpstr>1_Office Theme</vt:lpstr>
      <vt:lpstr>1_Facet</vt:lpstr>
      <vt:lpstr>2_Facet</vt:lpstr>
      <vt:lpstr>Behavioral Intervention Technologies and Psychotherapy with Latino Youth </vt:lpstr>
      <vt:lpstr>Structure this slide will be hidden: </vt:lpstr>
      <vt:lpstr>PowerPoint Presentation</vt:lpstr>
      <vt:lpstr>PowerPoint Presentation</vt:lpstr>
      <vt:lpstr>PowerPoint Presentation</vt:lpstr>
      <vt:lpstr>PowerPoint Presentation</vt:lpstr>
      <vt:lpstr>Latino Youth: </vt:lpstr>
      <vt:lpstr>Can technology help?</vt:lpstr>
      <vt:lpstr>“We Latinos Don’t Use Technology!”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Sparx</vt:lpstr>
      <vt:lpstr>Are There Any Interventions Specifically Designed for the Latino Population?</vt:lpstr>
      <vt:lpstr>How Many BITs Studies Included at least some Latino Participants? </vt:lpstr>
      <vt:lpstr>What Percentage of Latino Participants Were Included in Each BIT Study for Youth?</vt:lpstr>
      <vt:lpstr>PowerPoint Presentation</vt:lpstr>
      <vt:lpstr>PowerPoint Presentation</vt:lpstr>
      <vt:lpstr>PowerPoint Presentation</vt:lpstr>
      <vt:lpstr>This slides wont be included</vt:lpstr>
      <vt:lpstr>Evidence Based BITs for Depressive Disorders in Youth</vt:lpstr>
      <vt:lpstr>PowerPoint Presentation</vt:lpstr>
      <vt:lpstr>Evidence-Based BITs for Anxiety in Youth</vt:lpstr>
      <vt:lpstr>Evidence-Based BITs for OCD in Youth</vt:lpstr>
      <vt:lpstr>Evidence-Based BITs for Disruptive Behavior Problems (ODD, CD, ADHD)</vt:lpstr>
      <vt:lpstr>Q&amp;A</vt:lpstr>
      <vt:lpstr>The Futures of BITs</vt:lpstr>
      <vt:lpstr>Final Thoughts</vt:lpstr>
      <vt:lpstr>Key Terms</vt:lpstr>
      <vt:lpstr>BITs</vt:lpstr>
      <vt:lpstr>restos</vt:lpstr>
      <vt:lpstr>The Futures of BITs</vt:lpstr>
      <vt:lpstr>Selection Process of Articles</vt:lpstr>
      <vt:lpstr>Evidence Based BITs for Depressive Disorders in Youth</vt:lpstr>
      <vt:lpstr>Evidence-Based BITs for Anxiety in Youth</vt:lpstr>
      <vt:lpstr>Evidence-Based BITs for PTSD &amp; OCD in Youth</vt:lpstr>
      <vt:lpstr>Evidence-Based BITs for Disruptive Behavior Problems (ODD, CD, ADHD)</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Behavioral Intervention Technologies and Psychotherapy with Youth</dc:title>
  <dc:creator>eduardo</dc:creator>
  <cp:lastModifiedBy>eduardo</cp:lastModifiedBy>
  <cp:revision>116</cp:revision>
  <dcterms:created xsi:type="dcterms:W3CDTF">2015-03-20T17:22:59Z</dcterms:created>
  <dcterms:modified xsi:type="dcterms:W3CDTF">2015-05-25T18:07:06Z</dcterms:modified>
</cp:coreProperties>
</file>