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3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26"/>
  </p:notesMasterIdLst>
  <p:sldIdLst>
    <p:sldId id="347" r:id="rId2"/>
    <p:sldId id="306" r:id="rId3"/>
    <p:sldId id="329" r:id="rId4"/>
    <p:sldId id="365" r:id="rId5"/>
    <p:sldId id="366" r:id="rId6"/>
    <p:sldId id="357" r:id="rId7"/>
    <p:sldId id="349" r:id="rId8"/>
    <p:sldId id="264" r:id="rId9"/>
    <p:sldId id="362" r:id="rId10"/>
    <p:sldId id="364" r:id="rId11"/>
    <p:sldId id="350" r:id="rId12"/>
    <p:sldId id="344" r:id="rId13"/>
    <p:sldId id="257" r:id="rId14"/>
    <p:sldId id="361" r:id="rId15"/>
    <p:sldId id="352" r:id="rId16"/>
    <p:sldId id="266" r:id="rId17"/>
    <p:sldId id="354" r:id="rId18"/>
    <p:sldId id="358" r:id="rId19"/>
    <p:sldId id="360" r:id="rId20"/>
    <p:sldId id="321" r:id="rId21"/>
    <p:sldId id="359" r:id="rId22"/>
    <p:sldId id="323" r:id="rId23"/>
    <p:sldId id="340" r:id="rId24"/>
    <p:sldId id="313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munoz" initials="rfm-LH" lastIdx="7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766073"/>
    <a:srgbClr val="B694B4"/>
    <a:srgbClr val="AC24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59507" autoAdjust="0"/>
  </p:normalViewPr>
  <p:slideViewPr>
    <p:cSldViewPr snapToGrid="0">
      <p:cViewPr varScale="1">
        <p:scale>
          <a:sx n="55" d="100"/>
          <a:sy n="55" d="100"/>
        </p:scale>
        <p:origin x="189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8" d="100"/>
        <a:sy n="38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txPr>
        <a:bodyPr/>
        <a:lstStyle/>
        <a:p>
          <a:pPr>
            <a:defRPr sz="2000" b="1" i="0" baseline="0"/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Countries (%)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Sheet1!$A$2:$A$8</c:f>
              <c:strCache>
                <c:ptCount val="7"/>
                <c:pt idx="0">
                  <c:v>Mexico</c:v>
                </c:pt>
                <c:pt idx="1">
                  <c:v>Venezuela</c:v>
                </c:pt>
                <c:pt idx="2">
                  <c:v>Chile</c:v>
                </c:pt>
                <c:pt idx="3">
                  <c:v>Colombia</c:v>
                </c:pt>
                <c:pt idx="4">
                  <c:v>Spain</c:v>
                </c:pt>
                <c:pt idx="5">
                  <c:v>Argentina</c:v>
                </c:pt>
                <c:pt idx="6">
                  <c:v>All other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18.100000000000001</c:v>
                </c:pt>
                <c:pt idx="1">
                  <c:v>11.2</c:v>
                </c:pt>
                <c:pt idx="2">
                  <c:v>14.4</c:v>
                </c:pt>
                <c:pt idx="3">
                  <c:v>9.6</c:v>
                </c:pt>
                <c:pt idx="4">
                  <c:v>8.6999999999999993</c:v>
                </c:pt>
                <c:pt idx="5">
                  <c:v>8.3000000000000007</c:v>
                </c:pt>
                <c:pt idx="6">
                  <c:v>29.7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Racial Decent (%)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European</c:v>
                </c:pt>
                <c:pt idx="1">
                  <c:v>Mestizo</c:v>
                </c:pt>
                <c:pt idx="2">
                  <c:v>African</c:v>
                </c:pt>
                <c:pt idx="3">
                  <c:v>Asian</c:v>
                </c:pt>
                <c:pt idx="4">
                  <c:v>Indigenous</c:v>
                </c:pt>
                <c:pt idx="5">
                  <c:v>Other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31.2</c:v>
                </c:pt>
                <c:pt idx="1">
                  <c:v>40.299999999999997</c:v>
                </c:pt>
                <c:pt idx="2">
                  <c:v>3</c:v>
                </c:pt>
                <c:pt idx="3">
                  <c:v>4.4000000000000004</c:v>
                </c:pt>
                <c:pt idx="4">
                  <c:v>4.8</c:v>
                </c:pt>
                <c:pt idx="5">
                  <c:v>16.2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393673552"/>
        <c:axId val="393673944"/>
      </c:barChart>
      <c:catAx>
        <c:axId val="393673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393673944"/>
        <c:crosses val="autoZero"/>
        <c:auto val="1"/>
        <c:lblAlgn val="ctr"/>
        <c:lblOffset val="100"/>
        <c:noMultiLvlLbl val="0"/>
      </c:catAx>
      <c:valAx>
        <c:axId val="3936739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crossAx val="393673552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2000" b="1" i="0" baseline="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99EC35-0906-40AE-A925-CAFBDD5C3866}" type="doc">
      <dgm:prSet loTypeId="urn:microsoft.com/office/officeart/2005/8/layout/radial1" loCatId="cycle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1C05E150-19CC-4484-8200-4C113F1FA415}">
      <dgm:prSet phldrT="[Text]" custT="1"/>
      <dgm:spPr/>
      <dgm:t>
        <a:bodyPr/>
        <a:lstStyle/>
        <a:p>
          <a:r>
            <a:rPr lang="en-US" sz="2000" dirty="0" smtClean="0"/>
            <a:t>Untreated depression during pregnancy</a:t>
          </a:r>
          <a:endParaRPr lang="en-US" sz="2000" dirty="0"/>
        </a:p>
      </dgm:t>
    </dgm:pt>
    <dgm:pt modelId="{7D9F322F-8C94-4692-8252-C85987CDF329}" type="parTrans" cxnId="{9EF3C26C-0105-4C47-ABEE-CAA9C5F77200}">
      <dgm:prSet/>
      <dgm:spPr/>
      <dgm:t>
        <a:bodyPr/>
        <a:lstStyle/>
        <a:p>
          <a:endParaRPr lang="en-US"/>
        </a:p>
      </dgm:t>
    </dgm:pt>
    <dgm:pt modelId="{61860B06-33F2-444D-A0A0-D2E995DCC607}" type="sibTrans" cxnId="{9EF3C26C-0105-4C47-ABEE-CAA9C5F77200}">
      <dgm:prSet/>
      <dgm:spPr/>
      <dgm:t>
        <a:bodyPr/>
        <a:lstStyle/>
        <a:p>
          <a:endParaRPr lang="en-US"/>
        </a:p>
      </dgm:t>
    </dgm:pt>
    <dgm:pt modelId="{5CAFFA2C-589A-44EB-99AA-28CD778EEEF3}">
      <dgm:prSet phldrT="[Text]"/>
      <dgm:spPr/>
      <dgm:t>
        <a:bodyPr/>
        <a:lstStyle/>
        <a:p>
          <a:r>
            <a:rPr lang="en-US" dirty="0" smtClean="0"/>
            <a:t>Continued mood disturbances</a:t>
          </a:r>
          <a:endParaRPr lang="en-US" dirty="0"/>
        </a:p>
      </dgm:t>
    </dgm:pt>
    <dgm:pt modelId="{D1041EDB-1EDB-44FF-8827-71CD48DCDF46}" type="parTrans" cxnId="{39D46D33-81B1-4467-B4BA-C1EB172C80A7}">
      <dgm:prSet/>
      <dgm:spPr/>
      <dgm:t>
        <a:bodyPr/>
        <a:lstStyle/>
        <a:p>
          <a:endParaRPr lang="en-US" dirty="0"/>
        </a:p>
      </dgm:t>
    </dgm:pt>
    <dgm:pt modelId="{F1470C20-FDC3-486D-933E-EB3371B02C56}" type="sibTrans" cxnId="{39D46D33-81B1-4467-B4BA-C1EB172C80A7}">
      <dgm:prSet/>
      <dgm:spPr/>
      <dgm:t>
        <a:bodyPr/>
        <a:lstStyle/>
        <a:p>
          <a:endParaRPr lang="en-US"/>
        </a:p>
      </dgm:t>
    </dgm:pt>
    <dgm:pt modelId="{4AC424CF-AAEB-4384-A9D7-5F8737C36861}">
      <dgm:prSet phldrT="[Text]"/>
      <dgm:spPr/>
      <dgm:t>
        <a:bodyPr/>
        <a:lstStyle/>
        <a:p>
          <a:r>
            <a:rPr lang="en-US" dirty="0" smtClean="0"/>
            <a:t>Reduced attention to prenatal care</a:t>
          </a:r>
          <a:endParaRPr lang="en-US" dirty="0"/>
        </a:p>
      </dgm:t>
    </dgm:pt>
    <dgm:pt modelId="{0F14A0AD-A0E1-492A-A0D7-F8F87C197712}" type="parTrans" cxnId="{CD65EC6D-E0D1-4907-8F61-75034394F79C}">
      <dgm:prSet/>
      <dgm:spPr/>
      <dgm:t>
        <a:bodyPr/>
        <a:lstStyle/>
        <a:p>
          <a:endParaRPr lang="en-US" dirty="0"/>
        </a:p>
      </dgm:t>
    </dgm:pt>
    <dgm:pt modelId="{AFDFE00A-051F-4361-B424-30D31F318777}" type="sibTrans" cxnId="{CD65EC6D-E0D1-4907-8F61-75034394F79C}">
      <dgm:prSet/>
      <dgm:spPr/>
      <dgm:t>
        <a:bodyPr/>
        <a:lstStyle/>
        <a:p>
          <a:endParaRPr lang="en-US"/>
        </a:p>
      </dgm:t>
    </dgm:pt>
    <dgm:pt modelId="{97541777-848B-410B-B865-1AC50936D72C}">
      <dgm:prSet phldrT="[Text]"/>
      <dgm:spPr/>
      <dgm:t>
        <a:bodyPr/>
        <a:lstStyle/>
        <a:p>
          <a:r>
            <a:rPr lang="en-US" dirty="0" smtClean="0"/>
            <a:t>Impact on child development</a:t>
          </a:r>
          <a:endParaRPr lang="en-US" dirty="0"/>
        </a:p>
      </dgm:t>
    </dgm:pt>
    <dgm:pt modelId="{E79672DE-ED3C-4313-AF8E-EB0AB443F485}" type="parTrans" cxnId="{0830D51A-A606-4E9D-956D-6B2EEFCE83B7}">
      <dgm:prSet/>
      <dgm:spPr/>
      <dgm:t>
        <a:bodyPr/>
        <a:lstStyle/>
        <a:p>
          <a:endParaRPr lang="en-US" dirty="0"/>
        </a:p>
      </dgm:t>
    </dgm:pt>
    <dgm:pt modelId="{D654C2C0-7AC5-47C9-8821-6E898CBAE08A}" type="sibTrans" cxnId="{0830D51A-A606-4E9D-956D-6B2EEFCE83B7}">
      <dgm:prSet/>
      <dgm:spPr/>
      <dgm:t>
        <a:bodyPr/>
        <a:lstStyle/>
        <a:p>
          <a:endParaRPr lang="en-US"/>
        </a:p>
      </dgm:t>
    </dgm:pt>
    <dgm:pt modelId="{A12DB648-DDAE-4954-94DA-38CAE90EA75A}">
      <dgm:prSet phldrT="[Text]"/>
      <dgm:spPr/>
      <dgm:t>
        <a:bodyPr/>
        <a:lstStyle/>
        <a:p>
          <a:r>
            <a:rPr lang="en-US" dirty="0" smtClean="0"/>
            <a:t>Harm to self or others</a:t>
          </a:r>
          <a:endParaRPr lang="en-US" dirty="0"/>
        </a:p>
      </dgm:t>
    </dgm:pt>
    <dgm:pt modelId="{E7DD0B6A-BC72-45D9-A2DF-ED01D3A72FF0}" type="parTrans" cxnId="{B56A8A00-6395-4E45-B135-E1C366DCAD94}">
      <dgm:prSet/>
      <dgm:spPr/>
      <dgm:t>
        <a:bodyPr/>
        <a:lstStyle/>
        <a:p>
          <a:endParaRPr lang="en-US" dirty="0"/>
        </a:p>
      </dgm:t>
    </dgm:pt>
    <dgm:pt modelId="{5E2E2536-1463-4EE4-9E7C-4DAECB5A56CB}" type="sibTrans" cxnId="{B56A8A00-6395-4E45-B135-E1C366DCAD94}">
      <dgm:prSet/>
      <dgm:spPr/>
      <dgm:t>
        <a:bodyPr/>
        <a:lstStyle/>
        <a:p>
          <a:endParaRPr lang="en-US"/>
        </a:p>
      </dgm:t>
    </dgm:pt>
    <dgm:pt modelId="{68B03649-E287-4C40-812A-480C2195C66E}">
      <dgm:prSet/>
      <dgm:spPr/>
      <dgm:t>
        <a:bodyPr/>
        <a:lstStyle/>
        <a:p>
          <a:r>
            <a:rPr lang="en-US" dirty="0" smtClean="0"/>
            <a:t>Reduced self-care</a:t>
          </a:r>
          <a:endParaRPr lang="en-US" dirty="0"/>
        </a:p>
      </dgm:t>
    </dgm:pt>
    <dgm:pt modelId="{26D2E9C9-F5D2-4F58-8363-0AF8388C6B2B}" type="parTrans" cxnId="{E60C22BF-2ECA-4F06-8278-29735BC8F2B5}">
      <dgm:prSet/>
      <dgm:spPr/>
      <dgm:t>
        <a:bodyPr/>
        <a:lstStyle/>
        <a:p>
          <a:endParaRPr lang="en-US" dirty="0"/>
        </a:p>
      </dgm:t>
    </dgm:pt>
    <dgm:pt modelId="{40B3D454-B3B8-49F7-AC7E-FD847B11B4A6}" type="sibTrans" cxnId="{E60C22BF-2ECA-4F06-8278-29735BC8F2B5}">
      <dgm:prSet/>
      <dgm:spPr/>
      <dgm:t>
        <a:bodyPr/>
        <a:lstStyle/>
        <a:p>
          <a:endParaRPr lang="en-US"/>
        </a:p>
      </dgm:t>
    </dgm:pt>
    <dgm:pt modelId="{AAE75FC3-0AE6-4970-A80C-35AD2F15802E}">
      <dgm:prSet/>
      <dgm:spPr/>
      <dgm:t>
        <a:bodyPr/>
        <a:lstStyle/>
        <a:p>
          <a:r>
            <a:rPr lang="en-US" dirty="0" smtClean="0"/>
            <a:t>Impact on bonding, attachment</a:t>
          </a:r>
          <a:endParaRPr lang="en-US" dirty="0"/>
        </a:p>
      </dgm:t>
    </dgm:pt>
    <dgm:pt modelId="{567049E5-ED09-4166-BFBD-BE3D723C7910}" type="parTrans" cxnId="{0B252C56-A31E-4DD5-87B1-3CBD2A4AFE2A}">
      <dgm:prSet/>
      <dgm:spPr/>
      <dgm:t>
        <a:bodyPr/>
        <a:lstStyle/>
        <a:p>
          <a:endParaRPr lang="en-US" dirty="0"/>
        </a:p>
      </dgm:t>
    </dgm:pt>
    <dgm:pt modelId="{73AFC6A5-2D52-4AF7-90E0-0A461E1782B0}" type="sibTrans" cxnId="{0B252C56-A31E-4DD5-87B1-3CBD2A4AFE2A}">
      <dgm:prSet/>
      <dgm:spPr/>
      <dgm:t>
        <a:bodyPr/>
        <a:lstStyle/>
        <a:p>
          <a:endParaRPr lang="en-US"/>
        </a:p>
      </dgm:t>
    </dgm:pt>
    <dgm:pt modelId="{B516ED9C-B495-4ACB-9FB8-831AEC601B85}">
      <dgm:prSet/>
      <dgm:spPr/>
      <dgm:t>
        <a:bodyPr/>
        <a:lstStyle/>
        <a:p>
          <a:r>
            <a:rPr lang="en-US" dirty="0" smtClean="0"/>
            <a:t>More?</a:t>
          </a:r>
          <a:endParaRPr lang="en-US" dirty="0"/>
        </a:p>
      </dgm:t>
    </dgm:pt>
    <dgm:pt modelId="{DEBEB438-39CC-4E6A-A440-D0F4045DBCB8}" type="parTrans" cxnId="{78197407-D2A6-41B9-8930-4864CF8E6360}">
      <dgm:prSet/>
      <dgm:spPr/>
      <dgm:t>
        <a:bodyPr/>
        <a:lstStyle/>
        <a:p>
          <a:endParaRPr lang="en-US" dirty="0"/>
        </a:p>
      </dgm:t>
    </dgm:pt>
    <dgm:pt modelId="{B43B6ECE-FBF9-4F0E-9B17-E78A2800C417}" type="sibTrans" cxnId="{78197407-D2A6-41B9-8930-4864CF8E6360}">
      <dgm:prSet/>
      <dgm:spPr/>
      <dgm:t>
        <a:bodyPr/>
        <a:lstStyle/>
        <a:p>
          <a:endParaRPr lang="en-US"/>
        </a:p>
      </dgm:t>
    </dgm:pt>
    <dgm:pt modelId="{0A633C37-A99C-4BAE-B2F1-E6120305859F}" type="pres">
      <dgm:prSet presAssocID="{F799EC35-0906-40AE-A925-CAFBDD5C3866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63C6E50-97DA-4D11-9007-0C9719B99E95}" type="pres">
      <dgm:prSet presAssocID="{1C05E150-19CC-4484-8200-4C113F1FA415}" presName="centerShape" presStyleLbl="node0" presStyleIdx="0" presStyleCnt="1" custScaleX="206126" custScaleY="125723" custLinFactNeighborX="444" custLinFactNeighborY="-444"/>
      <dgm:spPr/>
      <dgm:t>
        <a:bodyPr/>
        <a:lstStyle/>
        <a:p>
          <a:endParaRPr lang="en-US"/>
        </a:p>
      </dgm:t>
    </dgm:pt>
    <dgm:pt modelId="{84A83319-BA07-49B0-B2F8-92100D14E0CC}" type="pres">
      <dgm:prSet presAssocID="{D1041EDB-1EDB-44FF-8827-71CD48DCDF46}" presName="Name9" presStyleLbl="parChTrans1D2" presStyleIdx="0" presStyleCnt="7"/>
      <dgm:spPr/>
      <dgm:t>
        <a:bodyPr/>
        <a:lstStyle/>
        <a:p>
          <a:endParaRPr lang="en-US"/>
        </a:p>
      </dgm:t>
    </dgm:pt>
    <dgm:pt modelId="{C0045ED0-ADAC-4BD3-8038-313862CF2AAC}" type="pres">
      <dgm:prSet presAssocID="{D1041EDB-1EDB-44FF-8827-71CD48DCDF46}" presName="connTx" presStyleLbl="parChTrans1D2" presStyleIdx="0" presStyleCnt="7"/>
      <dgm:spPr/>
      <dgm:t>
        <a:bodyPr/>
        <a:lstStyle/>
        <a:p>
          <a:endParaRPr lang="en-US"/>
        </a:p>
      </dgm:t>
    </dgm:pt>
    <dgm:pt modelId="{8603FB1C-729A-4D3C-A145-C5AB6BBC0C1E}" type="pres">
      <dgm:prSet presAssocID="{5CAFFA2C-589A-44EB-99AA-28CD778EEEF3}" presName="node" presStyleLbl="node1" presStyleIdx="0" presStyleCnt="7" custScaleX="161845" custRadScaleRad="100339" custRadScaleInc="893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1B993E-44DD-4B23-8D38-5250C855A588}" type="pres">
      <dgm:prSet presAssocID="{0F14A0AD-A0E1-492A-A0D7-F8F87C197712}" presName="Name9" presStyleLbl="parChTrans1D2" presStyleIdx="1" presStyleCnt="7"/>
      <dgm:spPr/>
      <dgm:t>
        <a:bodyPr/>
        <a:lstStyle/>
        <a:p>
          <a:endParaRPr lang="en-US"/>
        </a:p>
      </dgm:t>
    </dgm:pt>
    <dgm:pt modelId="{AC481D2A-19FD-407F-BF07-2716F9F77D75}" type="pres">
      <dgm:prSet presAssocID="{0F14A0AD-A0E1-492A-A0D7-F8F87C197712}" presName="connTx" presStyleLbl="parChTrans1D2" presStyleIdx="1" presStyleCnt="7"/>
      <dgm:spPr/>
      <dgm:t>
        <a:bodyPr/>
        <a:lstStyle/>
        <a:p>
          <a:endParaRPr lang="en-US"/>
        </a:p>
      </dgm:t>
    </dgm:pt>
    <dgm:pt modelId="{8F94ACFE-61AE-4964-834C-F8C04B18BEBA}" type="pres">
      <dgm:prSet presAssocID="{4AC424CF-AAEB-4384-A9D7-5F8737C36861}" presName="node" presStyleLbl="node1" presStyleIdx="1" presStyleCnt="7" custScaleX="161845" custRadScaleRad="133378" custRadScaleInc="4117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CDBDC8-713C-48F7-A656-4FFDE51119B4}" type="pres">
      <dgm:prSet presAssocID="{DEBEB438-39CC-4E6A-A440-D0F4045DBCB8}" presName="Name9" presStyleLbl="parChTrans1D2" presStyleIdx="2" presStyleCnt="7"/>
      <dgm:spPr/>
      <dgm:t>
        <a:bodyPr/>
        <a:lstStyle/>
        <a:p>
          <a:endParaRPr lang="en-US"/>
        </a:p>
      </dgm:t>
    </dgm:pt>
    <dgm:pt modelId="{77F5C17C-D391-4E8C-8DC9-5FB68E28B269}" type="pres">
      <dgm:prSet presAssocID="{DEBEB438-39CC-4E6A-A440-D0F4045DBCB8}" presName="connTx" presStyleLbl="parChTrans1D2" presStyleIdx="2" presStyleCnt="7"/>
      <dgm:spPr/>
      <dgm:t>
        <a:bodyPr/>
        <a:lstStyle/>
        <a:p>
          <a:endParaRPr lang="en-US"/>
        </a:p>
      </dgm:t>
    </dgm:pt>
    <dgm:pt modelId="{D5275A09-8159-44A6-8FE3-921BEBF3AEF8}" type="pres">
      <dgm:prSet presAssocID="{B516ED9C-B495-4ACB-9FB8-831AEC601B85}" presName="node" presStyleLbl="node1" presStyleIdx="2" presStyleCnt="7" custScaleX="161845" custRadScaleRad="109939" custRadScaleInc="1721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40AAE1-A01C-442E-ADC4-492519096EC8}" type="pres">
      <dgm:prSet presAssocID="{26D2E9C9-F5D2-4F58-8363-0AF8388C6B2B}" presName="Name9" presStyleLbl="parChTrans1D2" presStyleIdx="3" presStyleCnt="7"/>
      <dgm:spPr/>
      <dgm:t>
        <a:bodyPr/>
        <a:lstStyle/>
        <a:p>
          <a:endParaRPr lang="en-US"/>
        </a:p>
      </dgm:t>
    </dgm:pt>
    <dgm:pt modelId="{0D968B4F-EDB1-4F75-BC84-B8CAC2D54DD6}" type="pres">
      <dgm:prSet presAssocID="{26D2E9C9-F5D2-4F58-8363-0AF8388C6B2B}" presName="connTx" presStyleLbl="parChTrans1D2" presStyleIdx="3" presStyleCnt="7"/>
      <dgm:spPr/>
      <dgm:t>
        <a:bodyPr/>
        <a:lstStyle/>
        <a:p>
          <a:endParaRPr lang="en-US"/>
        </a:p>
      </dgm:t>
    </dgm:pt>
    <dgm:pt modelId="{1F9F8E78-B450-4FF3-A49D-50BB8D5A332B}" type="pres">
      <dgm:prSet presAssocID="{68B03649-E287-4C40-812A-480C2195C66E}" presName="node" presStyleLbl="node1" presStyleIdx="3" presStyleCnt="7" custScaleX="161845" custRadScaleRad="132852" custRadScaleInc="-20129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CAADD9-DD77-467A-B499-407BA5BD9C30}" type="pres">
      <dgm:prSet presAssocID="{567049E5-ED09-4166-BFBD-BE3D723C7910}" presName="Name9" presStyleLbl="parChTrans1D2" presStyleIdx="4" presStyleCnt="7"/>
      <dgm:spPr/>
      <dgm:t>
        <a:bodyPr/>
        <a:lstStyle/>
        <a:p>
          <a:endParaRPr lang="en-US"/>
        </a:p>
      </dgm:t>
    </dgm:pt>
    <dgm:pt modelId="{5FBCDF3A-607D-4151-9584-231504A329C5}" type="pres">
      <dgm:prSet presAssocID="{567049E5-ED09-4166-BFBD-BE3D723C7910}" presName="connTx" presStyleLbl="parChTrans1D2" presStyleIdx="4" presStyleCnt="7"/>
      <dgm:spPr/>
      <dgm:t>
        <a:bodyPr/>
        <a:lstStyle/>
        <a:p>
          <a:endParaRPr lang="en-US"/>
        </a:p>
      </dgm:t>
    </dgm:pt>
    <dgm:pt modelId="{078F7FF6-E88C-4854-854A-57A2F24897F1}" type="pres">
      <dgm:prSet presAssocID="{AAE75FC3-0AE6-4970-A80C-35AD2F15802E}" presName="node" presStyleLbl="node1" presStyleIdx="4" presStyleCnt="7" custScaleX="161845" custRadScaleRad="111260" custRadScaleInc="429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255693-A2CC-4804-94E0-530A4DC0B21F}" type="pres">
      <dgm:prSet presAssocID="{E79672DE-ED3C-4313-AF8E-EB0AB443F485}" presName="Name9" presStyleLbl="parChTrans1D2" presStyleIdx="5" presStyleCnt="7"/>
      <dgm:spPr/>
      <dgm:t>
        <a:bodyPr/>
        <a:lstStyle/>
        <a:p>
          <a:endParaRPr lang="en-US"/>
        </a:p>
      </dgm:t>
    </dgm:pt>
    <dgm:pt modelId="{9077C107-C2DD-41D7-B85A-54C330B9DD46}" type="pres">
      <dgm:prSet presAssocID="{E79672DE-ED3C-4313-AF8E-EB0AB443F485}" presName="connTx" presStyleLbl="parChTrans1D2" presStyleIdx="5" presStyleCnt="7"/>
      <dgm:spPr/>
      <dgm:t>
        <a:bodyPr/>
        <a:lstStyle/>
        <a:p>
          <a:endParaRPr lang="en-US"/>
        </a:p>
      </dgm:t>
    </dgm:pt>
    <dgm:pt modelId="{D2EE412C-93FA-4B31-858B-7F9EFFC97847}" type="pres">
      <dgm:prSet presAssocID="{97541777-848B-410B-B865-1AC50936D72C}" presName="node" presStyleLbl="node1" presStyleIdx="5" presStyleCnt="7" custScaleX="161845" custRadScaleRad="138102" custRadScaleInc="1065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1779FF-B8CD-4BDC-B4C7-7CDD032CF325}" type="pres">
      <dgm:prSet presAssocID="{E7DD0B6A-BC72-45D9-A2DF-ED01D3A72FF0}" presName="Name9" presStyleLbl="parChTrans1D2" presStyleIdx="6" presStyleCnt="7"/>
      <dgm:spPr/>
      <dgm:t>
        <a:bodyPr/>
        <a:lstStyle/>
        <a:p>
          <a:endParaRPr lang="en-US"/>
        </a:p>
      </dgm:t>
    </dgm:pt>
    <dgm:pt modelId="{841DF662-C83B-4182-B1F5-8739DBBBDE83}" type="pres">
      <dgm:prSet presAssocID="{E7DD0B6A-BC72-45D9-A2DF-ED01D3A72FF0}" presName="connTx" presStyleLbl="parChTrans1D2" presStyleIdx="6" presStyleCnt="7"/>
      <dgm:spPr/>
      <dgm:t>
        <a:bodyPr/>
        <a:lstStyle/>
        <a:p>
          <a:endParaRPr lang="en-US"/>
        </a:p>
      </dgm:t>
    </dgm:pt>
    <dgm:pt modelId="{2DDEAB60-B8AD-45B9-923E-CEEEDA934E29}" type="pres">
      <dgm:prSet presAssocID="{A12DB648-DDAE-4954-94DA-38CAE90EA75A}" presName="node" presStyleLbl="node1" presStyleIdx="6" presStyleCnt="7" custScaleX="161845" custRadScaleRad="123650" custRadScaleInc="-278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644BDC7-1E64-49F1-9F65-3708CCE4AD3D}" type="presOf" srcId="{0F14A0AD-A0E1-492A-A0D7-F8F87C197712}" destId="{AC481D2A-19FD-407F-BF07-2716F9F77D75}" srcOrd="1" destOrd="0" presId="urn:microsoft.com/office/officeart/2005/8/layout/radial1"/>
    <dgm:cxn modelId="{90A1EF84-C812-456E-B3F9-7EE7C0955920}" type="presOf" srcId="{4AC424CF-AAEB-4384-A9D7-5F8737C36861}" destId="{8F94ACFE-61AE-4964-834C-F8C04B18BEBA}" srcOrd="0" destOrd="0" presId="urn:microsoft.com/office/officeart/2005/8/layout/radial1"/>
    <dgm:cxn modelId="{EA982123-70C8-4965-97EC-D8CB45EFB0CB}" type="presOf" srcId="{E79672DE-ED3C-4313-AF8E-EB0AB443F485}" destId="{9077C107-C2DD-41D7-B85A-54C330B9DD46}" srcOrd="1" destOrd="0" presId="urn:microsoft.com/office/officeart/2005/8/layout/radial1"/>
    <dgm:cxn modelId="{92056CE3-ED0E-4FD4-891E-46BC1114E714}" type="presOf" srcId="{E79672DE-ED3C-4313-AF8E-EB0AB443F485}" destId="{70255693-A2CC-4804-94E0-530A4DC0B21F}" srcOrd="0" destOrd="0" presId="urn:microsoft.com/office/officeart/2005/8/layout/radial1"/>
    <dgm:cxn modelId="{3925F572-331D-440F-B20F-6AC5A551A23E}" type="presOf" srcId="{D1041EDB-1EDB-44FF-8827-71CD48DCDF46}" destId="{C0045ED0-ADAC-4BD3-8038-313862CF2AAC}" srcOrd="1" destOrd="0" presId="urn:microsoft.com/office/officeart/2005/8/layout/radial1"/>
    <dgm:cxn modelId="{2349D2EB-A1A3-47E7-A08D-88BF62954EC0}" type="presOf" srcId="{0F14A0AD-A0E1-492A-A0D7-F8F87C197712}" destId="{8B1B993E-44DD-4B23-8D38-5250C855A588}" srcOrd="0" destOrd="0" presId="urn:microsoft.com/office/officeart/2005/8/layout/radial1"/>
    <dgm:cxn modelId="{26992A12-A37E-4374-BC9B-9EE459A25D78}" type="presOf" srcId="{E7DD0B6A-BC72-45D9-A2DF-ED01D3A72FF0}" destId="{841DF662-C83B-4182-B1F5-8739DBBBDE83}" srcOrd="1" destOrd="0" presId="urn:microsoft.com/office/officeart/2005/8/layout/radial1"/>
    <dgm:cxn modelId="{CD65EC6D-E0D1-4907-8F61-75034394F79C}" srcId="{1C05E150-19CC-4484-8200-4C113F1FA415}" destId="{4AC424CF-AAEB-4384-A9D7-5F8737C36861}" srcOrd="1" destOrd="0" parTransId="{0F14A0AD-A0E1-492A-A0D7-F8F87C197712}" sibTransId="{AFDFE00A-051F-4361-B424-30D31F318777}"/>
    <dgm:cxn modelId="{2CDFB014-8934-44DA-A858-EE1B15100C34}" type="presOf" srcId="{567049E5-ED09-4166-BFBD-BE3D723C7910}" destId="{5FBCDF3A-607D-4151-9584-231504A329C5}" srcOrd="1" destOrd="0" presId="urn:microsoft.com/office/officeart/2005/8/layout/radial1"/>
    <dgm:cxn modelId="{39D46D33-81B1-4467-B4BA-C1EB172C80A7}" srcId="{1C05E150-19CC-4484-8200-4C113F1FA415}" destId="{5CAFFA2C-589A-44EB-99AA-28CD778EEEF3}" srcOrd="0" destOrd="0" parTransId="{D1041EDB-1EDB-44FF-8827-71CD48DCDF46}" sibTransId="{F1470C20-FDC3-486D-933E-EB3371B02C56}"/>
    <dgm:cxn modelId="{96A16CFB-A0B4-4150-8775-8D45B8EB0F34}" type="presOf" srcId="{D1041EDB-1EDB-44FF-8827-71CD48DCDF46}" destId="{84A83319-BA07-49B0-B2F8-92100D14E0CC}" srcOrd="0" destOrd="0" presId="urn:microsoft.com/office/officeart/2005/8/layout/radial1"/>
    <dgm:cxn modelId="{1CAFC226-8263-479E-B899-BEA86C9C2C1E}" type="presOf" srcId="{DEBEB438-39CC-4E6A-A440-D0F4045DBCB8}" destId="{19CDBDC8-713C-48F7-A656-4FFDE51119B4}" srcOrd="0" destOrd="0" presId="urn:microsoft.com/office/officeart/2005/8/layout/radial1"/>
    <dgm:cxn modelId="{340BC54B-AB84-4100-A2A7-F52ADF0B12B1}" type="presOf" srcId="{B516ED9C-B495-4ACB-9FB8-831AEC601B85}" destId="{D5275A09-8159-44A6-8FE3-921BEBF3AEF8}" srcOrd="0" destOrd="0" presId="urn:microsoft.com/office/officeart/2005/8/layout/radial1"/>
    <dgm:cxn modelId="{9EF3C26C-0105-4C47-ABEE-CAA9C5F77200}" srcId="{F799EC35-0906-40AE-A925-CAFBDD5C3866}" destId="{1C05E150-19CC-4484-8200-4C113F1FA415}" srcOrd="0" destOrd="0" parTransId="{7D9F322F-8C94-4692-8252-C85987CDF329}" sibTransId="{61860B06-33F2-444D-A0A0-D2E995DCC607}"/>
    <dgm:cxn modelId="{A34ED80A-4B6A-4246-9585-CF9163C34CE3}" type="presOf" srcId="{68B03649-E287-4C40-812A-480C2195C66E}" destId="{1F9F8E78-B450-4FF3-A49D-50BB8D5A332B}" srcOrd="0" destOrd="0" presId="urn:microsoft.com/office/officeart/2005/8/layout/radial1"/>
    <dgm:cxn modelId="{0B252C56-A31E-4DD5-87B1-3CBD2A4AFE2A}" srcId="{1C05E150-19CC-4484-8200-4C113F1FA415}" destId="{AAE75FC3-0AE6-4970-A80C-35AD2F15802E}" srcOrd="4" destOrd="0" parTransId="{567049E5-ED09-4166-BFBD-BE3D723C7910}" sibTransId="{73AFC6A5-2D52-4AF7-90E0-0A461E1782B0}"/>
    <dgm:cxn modelId="{78197407-D2A6-41B9-8930-4864CF8E6360}" srcId="{1C05E150-19CC-4484-8200-4C113F1FA415}" destId="{B516ED9C-B495-4ACB-9FB8-831AEC601B85}" srcOrd="2" destOrd="0" parTransId="{DEBEB438-39CC-4E6A-A440-D0F4045DBCB8}" sibTransId="{B43B6ECE-FBF9-4F0E-9B17-E78A2800C417}"/>
    <dgm:cxn modelId="{F039BC54-E985-4A85-9AEC-C14F4A9B2157}" type="presOf" srcId="{E7DD0B6A-BC72-45D9-A2DF-ED01D3A72FF0}" destId="{7B1779FF-B8CD-4BDC-B4C7-7CDD032CF325}" srcOrd="0" destOrd="0" presId="urn:microsoft.com/office/officeart/2005/8/layout/radial1"/>
    <dgm:cxn modelId="{FBD52930-421D-4403-9963-B0F3BD753D36}" type="presOf" srcId="{567049E5-ED09-4166-BFBD-BE3D723C7910}" destId="{C6CAADD9-DD77-467A-B499-407BA5BD9C30}" srcOrd="0" destOrd="0" presId="urn:microsoft.com/office/officeart/2005/8/layout/radial1"/>
    <dgm:cxn modelId="{B9AC7987-ACB3-4BCA-B6AC-8CDC32F26091}" type="presOf" srcId="{5CAFFA2C-589A-44EB-99AA-28CD778EEEF3}" destId="{8603FB1C-729A-4D3C-A145-C5AB6BBC0C1E}" srcOrd="0" destOrd="0" presId="urn:microsoft.com/office/officeart/2005/8/layout/radial1"/>
    <dgm:cxn modelId="{7076361C-A83D-4207-A0E2-EE9DEE1FDCC4}" type="presOf" srcId="{A12DB648-DDAE-4954-94DA-38CAE90EA75A}" destId="{2DDEAB60-B8AD-45B9-923E-CEEEDA934E29}" srcOrd="0" destOrd="0" presId="urn:microsoft.com/office/officeart/2005/8/layout/radial1"/>
    <dgm:cxn modelId="{7E61CE82-4CFC-45E6-8E99-4828CCD401A6}" type="presOf" srcId="{AAE75FC3-0AE6-4970-A80C-35AD2F15802E}" destId="{078F7FF6-E88C-4854-854A-57A2F24897F1}" srcOrd="0" destOrd="0" presId="urn:microsoft.com/office/officeart/2005/8/layout/radial1"/>
    <dgm:cxn modelId="{0103477A-FB47-4442-AE17-7C86AA737F3E}" type="presOf" srcId="{DEBEB438-39CC-4E6A-A440-D0F4045DBCB8}" destId="{77F5C17C-D391-4E8C-8DC9-5FB68E28B269}" srcOrd="1" destOrd="0" presId="urn:microsoft.com/office/officeart/2005/8/layout/radial1"/>
    <dgm:cxn modelId="{E60C22BF-2ECA-4F06-8278-29735BC8F2B5}" srcId="{1C05E150-19CC-4484-8200-4C113F1FA415}" destId="{68B03649-E287-4C40-812A-480C2195C66E}" srcOrd="3" destOrd="0" parTransId="{26D2E9C9-F5D2-4F58-8363-0AF8388C6B2B}" sibTransId="{40B3D454-B3B8-49F7-AC7E-FD847B11B4A6}"/>
    <dgm:cxn modelId="{60BC09CB-6819-4756-AA38-EC1D04717E60}" type="presOf" srcId="{26D2E9C9-F5D2-4F58-8363-0AF8388C6B2B}" destId="{0D968B4F-EDB1-4F75-BC84-B8CAC2D54DD6}" srcOrd="1" destOrd="0" presId="urn:microsoft.com/office/officeart/2005/8/layout/radial1"/>
    <dgm:cxn modelId="{5F60493C-F96B-49B0-B5A6-56339458AE11}" type="presOf" srcId="{F799EC35-0906-40AE-A925-CAFBDD5C3866}" destId="{0A633C37-A99C-4BAE-B2F1-E6120305859F}" srcOrd="0" destOrd="0" presId="urn:microsoft.com/office/officeart/2005/8/layout/radial1"/>
    <dgm:cxn modelId="{C038E927-C0FB-4E49-8067-BB1CC772AF5D}" type="presOf" srcId="{26D2E9C9-F5D2-4F58-8363-0AF8388C6B2B}" destId="{E440AAE1-A01C-442E-ADC4-492519096EC8}" srcOrd="0" destOrd="0" presId="urn:microsoft.com/office/officeart/2005/8/layout/radial1"/>
    <dgm:cxn modelId="{7A6CCE88-248B-48D3-8103-E45F3F63A326}" type="presOf" srcId="{1C05E150-19CC-4484-8200-4C113F1FA415}" destId="{063C6E50-97DA-4D11-9007-0C9719B99E95}" srcOrd="0" destOrd="0" presId="urn:microsoft.com/office/officeart/2005/8/layout/radial1"/>
    <dgm:cxn modelId="{9A2A1FFD-3A64-452C-8292-E6A1CFD5B77B}" type="presOf" srcId="{97541777-848B-410B-B865-1AC50936D72C}" destId="{D2EE412C-93FA-4B31-858B-7F9EFFC97847}" srcOrd="0" destOrd="0" presId="urn:microsoft.com/office/officeart/2005/8/layout/radial1"/>
    <dgm:cxn modelId="{B56A8A00-6395-4E45-B135-E1C366DCAD94}" srcId="{1C05E150-19CC-4484-8200-4C113F1FA415}" destId="{A12DB648-DDAE-4954-94DA-38CAE90EA75A}" srcOrd="6" destOrd="0" parTransId="{E7DD0B6A-BC72-45D9-A2DF-ED01D3A72FF0}" sibTransId="{5E2E2536-1463-4EE4-9E7C-4DAECB5A56CB}"/>
    <dgm:cxn modelId="{0830D51A-A606-4E9D-956D-6B2EEFCE83B7}" srcId="{1C05E150-19CC-4484-8200-4C113F1FA415}" destId="{97541777-848B-410B-B865-1AC50936D72C}" srcOrd="5" destOrd="0" parTransId="{E79672DE-ED3C-4313-AF8E-EB0AB443F485}" sibTransId="{D654C2C0-7AC5-47C9-8821-6E898CBAE08A}"/>
    <dgm:cxn modelId="{A431C1CF-9AA5-4111-82CE-1FF2609C7A83}" type="presParOf" srcId="{0A633C37-A99C-4BAE-B2F1-E6120305859F}" destId="{063C6E50-97DA-4D11-9007-0C9719B99E95}" srcOrd="0" destOrd="0" presId="urn:microsoft.com/office/officeart/2005/8/layout/radial1"/>
    <dgm:cxn modelId="{FD09E410-86EE-4CA7-949D-09929ED31B66}" type="presParOf" srcId="{0A633C37-A99C-4BAE-B2F1-E6120305859F}" destId="{84A83319-BA07-49B0-B2F8-92100D14E0CC}" srcOrd="1" destOrd="0" presId="urn:microsoft.com/office/officeart/2005/8/layout/radial1"/>
    <dgm:cxn modelId="{991C8608-3EE4-407C-B1BE-FF3E22725FBB}" type="presParOf" srcId="{84A83319-BA07-49B0-B2F8-92100D14E0CC}" destId="{C0045ED0-ADAC-4BD3-8038-313862CF2AAC}" srcOrd="0" destOrd="0" presId="urn:microsoft.com/office/officeart/2005/8/layout/radial1"/>
    <dgm:cxn modelId="{8B3ED322-2B11-4128-B0B6-2C35DA61DDE4}" type="presParOf" srcId="{0A633C37-A99C-4BAE-B2F1-E6120305859F}" destId="{8603FB1C-729A-4D3C-A145-C5AB6BBC0C1E}" srcOrd="2" destOrd="0" presId="urn:microsoft.com/office/officeart/2005/8/layout/radial1"/>
    <dgm:cxn modelId="{BF3AE809-8AB6-4772-8F9F-0E7C2601E21E}" type="presParOf" srcId="{0A633C37-A99C-4BAE-B2F1-E6120305859F}" destId="{8B1B993E-44DD-4B23-8D38-5250C855A588}" srcOrd="3" destOrd="0" presId="urn:microsoft.com/office/officeart/2005/8/layout/radial1"/>
    <dgm:cxn modelId="{EFA7C1CC-A259-44CF-A716-3030963470A1}" type="presParOf" srcId="{8B1B993E-44DD-4B23-8D38-5250C855A588}" destId="{AC481D2A-19FD-407F-BF07-2716F9F77D75}" srcOrd="0" destOrd="0" presId="urn:microsoft.com/office/officeart/2005/8/layout/radial1"/>
    <dgm:cxn modelId="{DD371675-593B-46AE-B6E5-94E8C8CE293C}" type="presParOf" srcId="{0A633C37-A99C-4BAE-B2F1-E6120305859F}" destId="{8F94ACFE-61AE-4964-834C-F8C04B18BEBA}" srcOrd="4" destOrd="0" presId="urn:microsoft.com/office/officeart/2005/8/layout/radial1"/>
    <dgm:cxn modelId="{4AED739B-36F1-4047-8F98-842BC3B83584}" type="presParOf" srcId="{0A633C37-A99C-4BAE-B2F1-E6120305859F}" destId="{19CDBDC8-713C-48F7-A656-4FFDE51119B4}" srcOrd="5" destOrd="0" presId="urn:microsoft.com/office/officeart/2005/8/layout/radial1"/>
    <dgm:cxn modelId="{0577AA7A-4033-4797-9183-02F4DADFC656}" type="presParOf" srcId="{19CDBDC8-713C-48F7-A656-4FFDE51119B4}" destId="{77F5C17C-D391-4E8C-8DC9-5FB68E28B269}" srcOrd="0" destOrd="0" presId="urn:microsoft.com/office/officeart/2005/8/layout/radial1"/>
    <dgm:cxn modelId="{1A9D90A0-DF83-4530-B65B-D534E8B75F97}" type="presParOf" srcId="{0A633C37-A99C-4BAE-B2F1-E6120305859F}" destId="{D5275A09-8159-44A6-8FE3-921BEBF3AEF8}" srcOrd="6" destOrd="0" presId="urn:microsoft.com/office/officeart/2005/8/layout/radial1"/>
    <dgm:cxn modelId="{E990BC27-B670-4812-B611-7C8133820CAD}" type="presParOf" srcId="{0A633C37-A99C-4BAE-B2F1-E6120305859F}" destId="{E440AAE1-A01C-442E-ADC4-492519096EC8}" srcOrd="7" destOrd="0" presId="urn:microsoft.com/office/officeart/2005/8/layout/radial1"/>
    <dgm:cxn modelId="{363695E9-34BA-4065-965E-B59E6A20AFC7}" type="presParOf" srcId="{E440AAE1-A01C-442E-ADC4-492519096EC8}" destId="{0D968B4F-EDB1-4F75-BC84-B8CAC2D54DD6}" srcOrd="0" destOrd="0" presId="urn:microsoft.com/office/officeart/2005/8/layout/radial1"/>
    <dgm:cxn modelId="{810FCD5E-8E15-4104-A788-E0581EE890EE}" type="presParOf" srcId="{0A633C37-A99C-4BAE-B2F1-E6120305859F}" destId="{1F9F8E78-B450-4FF3-A49D-50BB8D5A332B}" srcOrd="8" destOrd="0" presId="urn:microsoft.com/office/officeart/2005/8/layout/radial1"/>
    <dgm:cxn modelId="{BE72B2C9-CD7A-4DFA-8B1B-EB41FDAECDB4}" type="presParOf" srcId="{0A633C37-A99C-4BAE-B2F1-E6120305859F}" destId="{C6CAADD9-DD77-467A-B499-407BA5BD9C30}" srcOrd="9" destOrd="0" presId="urn:microsoft.com/office/officeart/2005/8/layout/radial1"/>
    <dgm:cxn modelId="{B4A5309C-D26B-4EB4-A2AD-907E643CEC54}" type="presParOf" srcId="{C6CAADD9-DD77-467A-B499-407BA5BD9C30}" destId="{5FBCDF3A-607D-4151-9584-231504A329C5}" srcOrd="0" destOrd="0" presId="urn:microsoft.com/office/officeart/2005/8/layout/radial1"/>
    <dgm:cxn modelId="{B30F9B2C-916E-4787-99A8-CF93F89723C1}" type="presParOf" srcId="{0A633C37-A99C-4BAE-B2F1-E6120305859F}" destId="{078F7FF6-E88C-4854-854A-57A2F24897F1}" srcOrd="10" destOrd="0" presId="urn:microsoft.com/office/officeart/2005/8/layout/radial1"/>
    <dgm:cxn modelId="{3F635B61-2923-4EE2-AF2A-53E62A4AD22E}" type="presParOf" srcId="{0A633C37-A99C-4BAE-B2F1-E6120305859F}" destId="{70255693-A2CC-4804-94E0-530A4DC0B21F}" srcOrd="11" destOrd="0" presId="urn:microsoft.com/office/officeart/2005/8/layout/radial1"/>
    <dgm:cxn modelId="{208C3E9A-7657-4B05-94DF-9874EF31227E}" type="presParOf" srcId="{70255693-A2CC-4804-94E0-530A4DC0B21F}" destId="{9077C107-C2DD-41D7-B85A-54C330B9DD46}" srcOrd="0" destOrd="0" presId="urn:microsoft.com/office/officeart/2005/8/layout/radial1"/>
    <dgm:cxn modelId="{C3B7891C-956C-477A-B823-F2F852AFE085}" type="presParOf" srcId="{0A633C37-A99C-4BAE-B2F1-E6120305859F}" destId="{D2EE412C-93FA-4B31-858B-7F9EFFC97847}" srcOrd="12" destOrd="0" presId="urn:microsoft.com/office/officeart/2005/8/layout/radial1"/>
    <dgm:cxn modelId="{5554426A-12B2-44FF-9F5E-8AB476277ACE}" type="presParOf" srcId="{0A633C37-A99C-4BAE-B2F1-E6120305859F}" destId="{7B1779FF-B8CD-4BDC-B4C7-7CDD032CF325}" srcOrd="13" destOrd="0" presId="urn:microsoft.com/office/officeart/2005/8/layout/radial1"/>
    <dgm:cxn modelId="{61AB7399-5640-4609-A091-9C1CB7090D44}" type="presParOf" srcId="{7B1779FF-B8CD-4BDC-B4C7-7CDD032CF325}" destId="{841DF662-C83B-4182-B1F5-8739DBBBDE83}" srcOrd="0" destOrd="0" presId="urn:microsoft.com/office/officeart/2005/8/layout/radial1"/>
    <dgm:cxn modelId="{1FFB182A-E382-4BE5-A2F7-AB0167F76CF3}" type="presParOf" srcId="{0A633C37-A99C-4BAE-B2F1-E6120305859F}" destId="{2DDEAB60-B8AD-45B9-923E-CEEEDA934E29}" srcOrd="14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C08B197-E130-452B-850C-CE13D3BD61E9}" type="doc">
      <dgm:prSet loTypeId="urn:microsoft.com/office/officeart/2005/8/layout/hProcess9" loCatId="process" qsTypeId="urn:microsoft.com/office/officeart/2005/8/quickstyle/simple1" qsCatId="simple" csTypeId="urn:microsoft.com/office/officeart/2005/8/colors/colorful4" csCatId="colorful" phldr="1"/>
      <dgm:spPr/>
    </dgm:pt>
    <dgm:pt modelId="{AFA3E9EB-ECC3-4E66-8D78-227DE3614800}">
      <dgm:prSet phldrT="[Text]" custT="1"/>
      <dgm:spPr/>
      <dgm:t>
        <a:bodyPr/>
        <a:lstStyle/>
        <a:p>
          <a:r>
            <a:rPr lang="en-US" sz="1050" dirty="0" smtClean="0"/>
            <a:t>Recruitment </a:t>
          </a:r>
        </a:p>
        <a:p>
          <a:r>
            <a:rPr lang="en-US" sz="1050" dirty="0" smtClean="0"/>
            <a:t> Google ads</a:t>
          </a:r>
          <a:endParaRPr lang="es-MX" sz="1050" dirty="0"/>
        </a:p>
      </dgm:t>
    </dgm:pt>
    <dgm:pt modelId="{DD4AE20A-3DBB-431E-B709-70B800F276D7}" type="parTrans" cxnId="{79FFE848-878C-489A-83E5-08A76D38D3CC}">
      <dgm:prSet/>
      <dgm:spPr/>
      <dgm:t>
        <a:bodyPr/>
        <a:lstStyle/>
        <a:p>
          <a:endParaRPr lang="es-MX"/>
        </a:p>
      </dgm:t>
    </dgm:pt>
    <dgm:pt modelId="{68B2262E-57A1-4A99-B440-D15DA2DF5334}" type="sibTrans" cxnId="{79FFE848-878C-489A-83E5-08A76D38D3CC}">
      <dgm:prSet/>
      <dgm:spPr/>
      <dgm:t>
        <a:bodyPr/>
        <a:lstStyle/>
        <a:p>
          <a:endParaRPr lang="es-MX"/>
        </a:p>
      </dgm:t>
    </dgm:pt>
    <dgm:pt modelId="{2DF1E54F-7957-45ED-A378-649D195B1627}">
      <dgm:prSet phldrT="[Text]" custT="1"/>
      <dgm:spPr/>
      <dgm:t>
        <a:bodyPr/>
        <a:lstStyle/>
        <a:p>
          <a:r>
            <a:rPr lang="en-US" sz="1050" dirty="0" smtClean="0"/>
            <a:t>Baseline</a:t>
          </a:r>
        </a:p>
      </dgm:t>
    </dgm:pt>
    <dgm:pt modelId="{C03513CE-0B62-408B-AE09-24B1DA624C58}" type="parTrans" cxnId="{2150E694-6847-4D49-B8C9-D33CEFE7C767}">
      <dgm:prSet/>
      <dgm:spPr/>
      <dgm:t>
        <a:bodyPr/>
        <a:lstStyle/>
        <a:p>
          <a:endParaRPr lang="es-MX"/>
        </a:p>
      </dgm:t>
    </dgm:pt>
    <dgm:pt modelId="{EB5CE494-74FC-4AFF-8B57-EE934ACFDA98}" type="sibTrans" cxnId="{2150E694-6847-4D49-B8C9-D33CEFE7C767}">
      <dgm:prSet/>
      <dgm:spPr/>
      <dgm:t>
        <a:bodyPr/>
        <a:lstStyle/>
        <a:p>
          <a:endParaRPr lang="es-MX"/>
        </a:p>
      </dgm:t>
    </dgm:pt>
    <dgm:pt modelId="{BFE16BD5-0509-402D-BB6D-BA17CB6CAD6D}">
      <dgm:prSet phldrT="[Text]" custT="1"/>
      <dgm:spPr/>
      <dgm:t>
        <a:bodyPr/>
        <a:lstStyle/>
        <a:p>
          <a:r>
            <a:rPr lang="en-US" sz="1050" dirty="0" smtClean="0"/>
            <a:t>Access to:</a:t>
          </a:r>
        </a:p>
        <a:p>
          <a:r>
            <a:rPr lang="en-US" sz="1050" dirty="0" smtClean="0"/>
            <a:t>eMB Course</a:t>
          </a:r>
        </a:p>
        <a:p>
          <a:r>
            <a:rPr lang="en-US" sz="1050" dirty="0" smtClean="0"/>
            <a:t>Info Brochure</a:t>
          </a:r>
          <a:endParaRPr lang="es-MX" sz="1050" dirty="0"/>
        </a:p>
      </dgm:t>
    </dgm:pt>
    <dgm:pt modelId="{B7A72C64-260F-49DB-9618-A3DC5B081975}" type="parTrans" cxnId="{C0AC8BF7-CB02-4B2D-979F-2D74310FBEE6}">
      <dgm:prSet/>
      <dgm:spPr/>
      <dgm:t>
        <a:bodyPr/>
        <a:lstStyle/>
        <a:p>
          <a:endParaRPr lang="es-MX"/>
        </a:p>
      </dgm:t>
    </dgm:pt>
    <dgm:pt modelId="{86BE0857-DA23-47C7-A908-33F03271C768}" type="sibTrans" cxnId="{C0AC8BF7-CB02-4B2D-979F-2D74310FBEE6}">
      <dgm:prSet/>
      <dgm:spPr/>
      <dgm:t>
        <a:bodyPr/>
        <a:lstStyle/>
        <a:p>
          <a:endParaRPr lang="es-MX"/>
        </a:p>
      </dgm:t>
    </dgm:pt>
    <dgm:pt modelId="{24AC1666-45A1-4E57-859B-C3F8E0019BD9}">
      <dgm:prSet custT="1"/>
      <dgm:spPr/>
      <dgm:t>
        <a:bodyPr/>
        <a:lstStyle/>
        <a:p>
          <a:pPr>
            <a:spcAft>
              <a:spcPct val="35000"/>
            </a:spcAft>
          </a:pPr>
          <a:r>
            <a:rPr lang="en-US" sz="1050" dirty="0" smtClean="0"/>
            <a:t>Eligibility</a:t>
          </a:r>
        </a:p>
        <a:p>
          <a:pPr>
            <a:spcAft>
              <a:spcPts val="0"/>
            </a:spcAft>
          </a:pPr>
          <a:r>
            <a:rPr lang="en-US" sz="1050" dirty="0" smtClean="0"/>
            <a:t>Female, </a:t>
          </a:r>
        </a:p>
        <a:p>
          <a:pPr>
            <a:spcAft>
              <a:spcPts val="0"/>
            </a:spcAft>
          </a:pPr>
          <a:r>
            <a:rPr lang="en-US" sz="1050" dirty="0" smtClean="0"/>
            <a:t>18+, pregnant, </a:t>
          </a:r>
        </a:p>
        <a:p>
          <a:pPr>
            <a:spcAft>
              <a:spcPts val="0"/>
            </a:spcAft>
          </a:pPr>
          <a:r>
            <a:rPr lang="en-US" sz="1050" dirty="0" smtClean="0"/>
            <a:t>site for self</a:t>
          </a:r>
        </a:p>
        <a:p>
          <a:pPr>
            <a:spcAft>
              <a:spcPct val="35000"/>
            </a:spcAft>
          </a:pPr>
          <a:endParaRPr lang="es-MX" sz="1050" dirty="0"/>
        </a:p>
      </dgm:t>
    </dgm:pt>
    <dgm:pt modelId="{1BCEDB19-7560-4E02-A6AE-F6AB9BD2DF41}" type="parTrans" cxnId="{38739089-5060-46F9-AB52-61A49DEAFFA3}">
      <dgm:prSet/>
      <dgm:spPr/>
      <dgm:t>
        <a:bodyPr/>
        <a:lstStyle/>
        <a:p>
          <a:endParaRPr lang="es-MX"/>
        </a:p>
      </dgm:t>
    </dgm:pt>
    <dgm:pt modelId="{8F982E4D-113E-4120-9A6B-099ED98B8684}" type="sibTrans" cxnId="{38739089-5060-46F9-AB52-61A49DEAFFA3}">
      <dgm:prSet/>
      <dgm:spPr/>
      <dgm:t>
        <a:bodyPr/>
        <a:lstStyle/>
        <a:p>
          <a:endParaRPr lang="es-MX"/>
        </a:p>
      </dgm:t>
    </dgm:pt>
    <dgm:pt modelId="{2030583C-266C-4061-9340-2287B179FC6C}">
      <dgm:prSet custT="1"/>
      <dgm:spPr/>
      <dgm:t>
        <a:bodyPr/>
        <a:lstStyle/>
        <a:p>
          <a:r>
            <a:rPr lang="en-US" sz="1050" dirty="0" smtClean="0"/>
            <a:t>6-month postpartum follow-up</a:t>
          </a:r>
        </a:p>
      </dgm:t>
    </dgm:pt>
    <dgm:pt modelId="{772C7AE6-2863-466B-BA57-43D44E73F03C}" type="parTrans" cxnId="{B26E73CF-C0BC-4F4B-8528-A56BE439A203}">
      <dgm:prSet/>
      <dgm:spPr/>
      <dgm:t>
        <a:bodyPr/>
        <a:lstStyle/>
        <a:p>
          <a:endParaRPr lang="es-MX"/>
        </a:p>
      </dgm:t>
    </dgm:pt>
    <dgm:pt modelId="{CEFBF1C2-7B2C-46FB-8D42-97869419B135}" type="sibTrans" cxnId="{B26E73CF-C0BC-4F4B-8528-A56BE439A203}">
      <dgm:prSet/>
      <dgm:spPr/>
      <dgm:t>
        <a:bodyPr/>
        <a:lstStyle/>
        <a:p>
          <a:endParaRPr lang="es-MX"/>
        </a:p>
      </dgm:t>
    </dgm:pt>
    <dgm:pt modelId="{B0243BB6-4839-4380-BA8E-E61933498567}">
      <dgm:prSet/>
      <dgm:spPr/>
      <dgm:t>
        <a:bodyPr/>
        <a:lstStyle/>
        <a:p>
          <a:r>
            <a:rPr lang="en-US" dirty="0" smtClean="0"/>
            <a:t>Randomization</a:t>
          </a:r>
          <a:endParaRPr lang="es-MX" dirty="0"/>
        </a:p>
      </dgm:t>
    </dgm:pt>
    <dgm:pt modelId="{4CA2AFA2-C4F3-4F63-8DEA-AB441C8A7292}" type="parTrans" cxnId="{02A63B26-D765-4D02-9293-1958538CCED4}">
      <dgm:prSet/>
      <dgm:spPr/>
      <dgm:t>
        <a:bodyPr/>
        <a:lstStyle/>
        <a:p>
          <a:endParaRPr lang="es-MX"/>
        </a:p>
      </dgm:t>
    </dgm:pt>
    <dgm:pt modelId="{2C380068-F666-4A62-9F42-B048A5241228}" type="sibTrans" cxnId="{02A63B26-D765-4D02-9293-1958538CCED4}">
      <dgm:prSet/>
      <dgm:spPr/>
      <dgm:t>
        <a:bodyPr/>
        <a:lstStyle/>
        <a:p>
          <a:endParaRPr lang="es-MX"/>
        </a:p>
      </dgm:t>
    </dgm:pt>
    <dgm:pt modelId="{4B6A1094-5B33-4982-A085-B50F8A7DECCB}" type="pres">
      <dgm:prSet presAssocID="{6C08B197-E130-452B-850C-CE13D3BD61E9}" presName="CompostProcess" presStyleCnt="0">
        <dgm:presLayoutVars>
          <dgm:dir/>
          <dgm:resizeHandles val="exact"/>
        </dgm:presLayoutVars>
      </dgm:prSet>
      <dgm:spPr/>
    </dgm:pt>
    <dgm:pt modelId="{2B139A37-D4E6-4428-89D1-22A526EFDD10}" type="pres">
      <dgm:prSet presAssocID="{6C08B197-E130-452B-850C-CE13D3BD61E9}" presName="arrow" presStyleLbl="bgShp" presStyleIdx="0" presStyleCnt="1"/>
      <dgm:spPr/>
    </dgm:pt>
    <dgm:pt modelId="{697A5B17-AAAA-4FD3-9B1A-B5BB7464A309}" type="pres">
      <dgm:prSet presAssocID="{6C08B197-E130-452B-850C-CE13D3BD61E9}" presName="linearProcess" presStyleCnt="0"/>
      <dgm:spPr/>
    </dgm:pt>
    <dgm:pt modelId="{C059B2F9-4DF2-4670-9B1F-F8CCF59D42B1}" type="pres">
      <dgm:prSet presAssocID="{AFA3E9EB-ECC3-4E66-8D78-227DE3614800}" presName="textNode" presStyleLbl="node1" presStyleIdx="0" presStyleCnt="6" custScaleX="104514" custLinFactX="-1041" custLinFactNeighborX="-10000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9B9A630-35EB-4997-9D6F-0AB61A5F980D}" type="pres">
      <dgm:prSet presAssocID="{68B2262E-57A1-4A99-B440-D15DA2DF5334}" presName="sibTrans" presStyleCnt="0"/>
      <dgm:spPr/>
    </dgm:pt>
    <dgm:pt modelId="{FB5D92CD-381B-411D-8795-DF8558FC2273}" type="pres">
      <dgm:prSet presAssocID="{24AC1666-45A1-4E57-859B-C3F8E0019BD9}" presName="textNode" presStyleLbl="node1" presStyleIdx="1" presStyleCnt="6" custScaleX="125263" custLinFactX="-3338" custLinFactNeighborX="-10000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E4A1A15-4E0B-4A21-8F8E-4DF8B1C86B67}" type="pres">
      <dgm:prSet presAssocID="{8F982E4D-113E-4120-9A6B-099ED98B8684}" presName="sibTrans" presStyleCnt="0"/>
      <dgm:spPr/>
    </dgm:pt>
    <dgm:pt modelId="{F1964851-0F9D-4ACE-B029-B84B4D0085D0}" type="pres">
      <dgm:prSet presAssocID="{2DF1E54F-7957-45ED-A378-649D195B1627}" presName="textNode" presStyleLbl="node1" presStyleIdx="2" presStyleCnt="6" custScaleX="85418" custLinFactX="-6808" custLinFactNeighborX="-10000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A4FA461-71F9-47F9-805A-375A3C46BBC9}" type="pres">
      <dgm:prSet presAssocID="{EB5CE494-74FC-4AFF-8B57-EE934ACFDA98}" presName="sibTrans" presStyleCnt="0"/>
      <dgm:spPr/>
    </dgm:pt>
    <dgm:pt modelId="{AA23FD3B-E681-44D7-B9F9-D65C9CA80262}" type="pres">
      <dgm:prSet presAssocID="{B0243BB6-4839-4380-BA8E-E61933498567}" presName="textNode" presStyleLbl="node1" presStyleIdx="3" presStyleCnt="6" custLinFactX="-7788" custLinFactNeighborX="-10000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D0B8A57-EA6B-442E-8DB5-C81E111223C8}" type="pres">
      <dgm:prSet presAssocID="{2C380068-F666-4A62-9F42-B048A5241228}" presName="sibTrans" presStyleCnt="0"/>
      <dgm:spPr/>
    </dgm:pt>
    <dgm:pt modelId="{1052CB37-B840-437F-9671-458CA3A503C6}" type="pres">
      <dgm:prSet presAssocID="{BFE16BD5-0509-402D-BB6D-BA17CB6CAD6D}" presName="textNode" presStyleLbl="node1" presStyleIdx="4" presStyleCnt="6" custScaleX="107578" custLinFactX="-6966" custLinFactNeighborX="-100000" custLinFactNeighborY="-172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91542E0-4D8B-41BD-9ECB-1A39AC1E93AB}" type="pres">
      <dgm:prSet presAssocID="{86BE0857-DA23-47C7-A908-33F03271C768}" presName="sibTrans" presStyleCnt="0"/>
      <dgm:spPr/>
    </dgm:pt>
    <dgm:pt modelId="{BDCEEC43-70F6-4A71-B042-8BF33A2AE471}" type="pres">
      <dgm:prSet presAssocID="{2030583C-266C-4061-9340-2287B179FC6C}" presName="textNode" presStyleLbl="node1" presStyleIdx="5" presStyleCnt="6" custScaleX="119369" custLinFactX="-7162" custLinFactNeighborX="-100000" custLinFactNeighborY="-172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2150E694-6847-4D49-B8C9-D33CEFE7C767}" srcId="{6C08B197-E130-452B-850C-CE13D3BD61E9}" destId="{2DF1E54F-7957-45ED-A378-649D195B1627}" srcOrd="2" destOrd="0" parTransId="{C03513CE-0B62-408B-AE09-24B1DA624C58}" sibTransId="{EB5CE494-74FC-4AFF-8B57-EE934ACFDA98}"/>
    <dgm:cxn modelId="{79FFE848-878C-489A-83E5-08A76D38D3CC}" srcId="{6C08B197-E130-452B-850C-CE13D3BD61E9}" destId="{AFA3E9EB-ECC3-4E66-8D78-227DE3614800}" srcOrd="0" destOrd="0" parTransId="{DD4AE20A-3DBB-431E-B709-70B800F276D7}" sibTransId="{68B2262E-57A1-4A99-B440-D15DA2DF5334}"/>
    <dgm:cxn modelId="{02A63B26-D765-4D02-9293-1958538CCED4}" srcId="{6C08B197-E130-452B-850C-CE13D3BD61E9}" destId="{B0243BB6-4839-4380-BA8E-E61933498567}" srcOrd="3" destOrd="0" parTransId="{4CA2AFA2-C4F3-4F63-8DEA-AB441C8A7292}" sibTransId="{2C380068-F666-4A62-9F42-B048A5241228}"/>
    <dgm:cxn modelId="{C16FFA6B-2FA7-4839-8649-BE2AFA3CC1C1}" type="presOf" srcId="{2030583C-266C-4061-9340-2287B179FC6C}" destId="{BDCEEC43-70F6-4A71-B042-8BF33A2AE471}" srcOrd="0" destOrd="0" presId="urn:microsoft.com/office/officeart/2005/8/layout/hProcess9"/>
    <dgm:cxn modelId="{4C31F333-5B68-4EA2-B1A3-A30F5513E67D}" type="presOf" srcId="{2DF1E54F-7957-45ED-A378-649D195B1627}" destId="{F1964851-0F9D-4ACE-B029-B84B4D0085D0}" srcOrd="0" destOrd="0" presId="urn:microsoft.com/office/officeart/2005/8/layout/hProcess9"/>
    <dgm:cxn modelId="{8C2ADAC8-61AE-4040-9D0A-6AEBBB9C7B8C}" type="presOf" srcId="{B0243BB6-4839-4380-BA8E-E61933498567}" destId="{AA23FD3B-E681-44D7-B9F9-D65C9CA80262}" srcOrd="0" destOrd="0" presId="urn:microsoft.com/office/officeart/2005/8/layout/hProcess9"/>
    <dgm:cxn modelId="{25758AFF-4D5F-4073-B815-52EB26B404C4}" type="presOf" srcId="{BFE16BD5-0509-402D-BB6D-BA17CB6CAD6D}" destId="{1052CB37-B840-437F-9671-458CA3A503C6}" srcOrd="0" destOrd="0" presId="urn:microsoft.com/office/officeart/2005/8/layout/hProcess9"/>
    <dgm:cxn modelId="{B915C07D-BE26-4DD8-8C07-EBF7DAD12DBF}" type="presOf" srcId="{24AC1666-45A1-4E57-859B-C3F8E0019BD9}" destId="{FB5D92CD-381B-411D-8795-DF8558FC2273}" srcOrd="0" destOrd="0" presId="urn:microsoft.com/office/officeart/2005/8/layout/hProcess9"/>
    <dgm:cxn modelId="{C0AC8BF7-CB02-4B2D-979F-2D74310FBEE6}" srcId="{6C08B197-E130-452B-850C-CE13D3BD61E9}" destId="{BFE16BD5-0509-402D-BB6D-BA17CB6CAD6D}" srcOrd="4" destOrd="0" parTransId="{B7A72C64-260F-49DB-9618-A3DC5B081975}" sibTransId="{86BE0857-DA23-47C7-A908-33F03271C768}"/>
    <dgm:cxn modelId="{B26E73CF-C0BC-4F4B-8528-A56BE439A203}" srcId="{6C08B197-E130-452B-850C-CE13D3BD61E9}" destId="{2030583C-266C-4061-9340-2287B179FC6C}" srcOrd="5" destOrd="0" parTransId="{772C7AE6-2863-466B-BA57-43D44E73F03C}" sibTransId="{CEFBF1C2-7B2C-46FB-8D42-97869419B135}"/>
    <dgm:cxn modelId="{D22B1521-B463-482E-9B70-22601710127A}" type="presOf" srcId="{AFA3E9EB-ECC3-4E66-8D78-227DE3614800}" destId="{C059B2F9-4DF2-4670-9B1F-F8CCF59D42B1}" srcOrd="0" destOrd="0" presId="urn:microsoft.com/office/officeart/2005/8/layout/hProcess9"/>
    <dgm:cxn modelId="{BB51478D-5A44-4949-BA7A-B62A8301A829}" type="presOf" srcId="{6C08B197-E130-452B-850C-CE13D3BD61E9}" destId="{4B6A1094-5B33-4982-A085-B50F8A7DECCB}" srcOrd="0" destOrd="0" presId="urn:microsoft.com/office/officeart/2005/8/layout/hProcess9"/>
    <dgm:cxn modelId="{38739089-5060-46F9-AB52-61A49DEAFFA3}" srcId="{6C08B197-E130-452B-850C-CE13D3BD61E9}" destId="{24AC1666-45A1-4E57-859B-C3F8E0019BD9}" srcOrd="1" destOrd="0" parTransId="{1BCEDB19-7560-4E02-A6AE-F6AB9BD2DF41}" sibTransId="{8F982E4D-113E-4120-9A6B-099ED98B8684}"/>
    <dgm:cxn modelId="{C40E6CAA-EAE2-4F29-9ADA-84B092636C1F}" type="presParOf" srcId="{4B6A1094-5B33-4982-A085-B50F8A7DECCB}" destId="{2B139A37-D4E6-4428-89D1-22A526EFDD10}" srcOrd="0" destOrd="0" presId="urn:microsoft.com/office/officeart/2005/8/layout/hProcess9"/>
    <dgm:cxn modelId="{3E58572E-E717-4508-9688-52DBED3C8276}" type="presParOf" srcId="{4B6A1094-5B33-4982-A085-B50F8A7DECCB}" destId="{697A5B17-AAAA-4FD3-9B1A-B5BB7464A309}" srcOrd="1" destOrd="0" presId="urn:microsoft.com/office/officeart/2005/8/layout/hProcess9"/>
    <dgm:cxn modelId="{2398F87D-615A-4DBF-9F9A-FDEA81905973}" type="presParOf" srcId="{697A5B17-AAAA-4FD3-9B1A-B5BB7464A309}" destId="{C059B2F9-4DF2-4670-9B1F-F8CCF59D42B1}" srcOrd="0" destOrd="0" presId="urn:microsoft.com/office/officeart/2005/8/layout/hProcess9"/>
    <dgm:cxn modelId="{273D1B4A-A197-42FC-8150-7DEF4FC52BAA}" type="presParOf" srcId="{697A5B17-AAAA-4FD3-9B1A-B5BB7464A309}" destId="{F9B9A630-35EB-4997-9D6F-0AB61A5F980D}" srcOrd="1" destOrd="0" presId="urn:microsoft.com/office/officeart/2005/8/layout/hProcess9"/>
    <dgm:cxn modelId="{80858BC8-FE3C-46FB-B93C-95B031AC15DA}" type="presParOf" srcId="{697A5B17-AAAA-4FD3-9B1A-B5BB7464A309}" destId="{FB5D92CD-381B-411D-8795-DF8558FC2273}" srcOrd="2" destOrd="0" presId="urn:microsoft.com/office/officeart/2005/8/layout/hProcess9"/>
    <dgm:cxn modelId="{6D90AD53-52AC-4C56-9E7E-91F452505FF4}" type="presParOf" srcId="{697A5B17-AAAA-4FD3-9B1A-B5BB7464A309}" destId="{AE4A1A15-4E0B-4A21-8F8E-4DF8B1C86B67}" srcOrd="3" destOrd="0" presId="urn:microsoft.com/office/officeart/2005/8/layout/hProcess9"/>
    <dgm:cxn modelId="{6D6141D9-7805-4C5A-A5CC-B2090ABDE377}" type="presParOf" srcId="{697A5B17-AAAA-4FD3-9B1A-B5BB7464A309}" destId="{F1964851-0F9D-4ACE-B029-B84B4D0085D0}" srcOrd="4" destOrd="0" presId="urn:microsoft.com/office/officeart/2005/8/layout/hProcess9"/>
    <dgm:cxn modelId="{96ADA16F-F967-475A-9037-5D6DB68A5647}" type="presParOf" srcId="{697A5B17-AAAA-4FD3-9B1A-B5BB7464A309}" destId="{1A4FA461-71F9-47F9-805A-375A3C46BBC9}" srcOrd="5" destOrd="0" presId="urn:microsoft.com/office/officeart/2005/8/layout/hProcess9"/>
    <dgm:cxn modelId="{2E10CE9A-DB75-40C5-AE42-BEA26F7F81D9}" type="presParOf" srcId="{697A5B17-AAAA-4FD3-9B1A-B5BB7464A309}" destId="{AA23FD3B-E681-44D7-B9F9-D65C9CA80262}" srcOrd="6" destOrd="0" presId="urn:microsoft.com/office/officeart/2005/8/layout/hProcess9"/>
    <dgm:cxn modelId="{BE710B11-6A7B-41C2-B932-2F7AD58340E0}" type="presParOf" srcId="{697A5B17-AAAA-4FD3-9B1A-B5BB7464A309}" destId="{9D0B8A57-EA6B-442E-8DB5-C81E111223C8}" srcOrd="7" destOrd="0" presId="urn:microsoft.com/office/officeart/2005/8/layout/hProcess9"/>
    <dgm:cxn modelId="{5C83F354-D42B-4AD4-84B3-648DDE8F2108}" type="presParOf" srcId="{697A5B17-AAAA-4FD3-9B1A-B5BB7464A309}" destId="{1052CB37-B840-437F-9671-458CA3A503C6}" srcOrd="8" destOrd="0" presId="urn:microsoft.com/office/officeart/2005/8/layout/hProcess9"/>
    <dgm:cxn modelId="{4FCD856B-87EF-4412-A3BB-5F2798877A6D}" type="presParOf" srcId="{697A5B17-AAAA-4FD3-9B1A-B5BB7464A309}" destId="{C91542E0-4D8B-41BD-9ECB-1A39AC1E93AB}" srcOrd="9" destOrd="0" presId="urn:microsoft.com/office/officeart/2005/8/layout/hProcess9"/>
    <dgm:cxn modelId="{16034AA8-0AC6-4E65-B626-0932488583A7}" type="presParOf" srcId="{697A5B17-AAAA-4FD3-9B1A-B5BB7464A309}" destId="{BDCEEC43-70F6-4A71-B042-8BF33A2AE471}" srcOrd="1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3C6E50-97DA-4D11-9007-0C9719B99E95}">
      <dsp:nvSpPr>
        <dsp:cNvPr id="0" name=""/>
        <dsp:cNvSpPr/>
      </dsp:nvSpPr>
      <dsp:spPr>
        <a:xfrm>
          <a:off x="2857499" y="2043456"/>
          <a:ext cx="3062873" cy="186814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Untreated depression during pregnancy</a:t>
          </a:r>
          <a:endParaRPr lang="en-US" sz="2000" kern="1200" dirty="0"/>
        </a:p>
      </dsp:txBody>
      <dsp:txXfrm>
        <a:off x="3306046" y="2317040"/>
        <a:ext cx="2165779" cy="1320978"/>
      </dsp:txXfrm>
    </dsp:sp>
    <dsp:sp modelId="{84A83319-BA07-49B0-B2F8-92100D14E0CC}">
      <dsp:nvSpPr>
        <dsp:cNvPr id="0" name=""/>
        <dsp:cNvSpPr/>
      </dsp:nvSpPr>
      <dsp:spPr>
        <a:xfrm rot="16308342">
          <a:off x="4157101" y="1758681"/>
          <a:ext cx="539554" cy="30608"/>
        </a:xfrm>
        <a:custGeom>
          <a:avLst/>
          <a:gdLst/>
          <a:ahLst/>
          <a:cxnLst/>
          <a:rect l="0" t="0" r="0" b="0"/>
          <a:pathLst>
            <a:path>
              <a:moveTo>
                <a:pt x="0" y="15304"/>
              </a:moveTo>
              <a:lnTo>
                <a:pt x="539554" y="15304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4413390" y="1760496"/>
        <a:ext cx="26977" cy="26977"/>
      </dsp:txXfrm>
    </dsp:sp>
    <dsp:sp modelId="{8603FB1C-729A-4D3C-A145-C5AB6BBC0C1E}">
      <dsp:nvSpPr>
        <dsp:cNvPr id="0" name=""/>
        <dsp:cNvSpPr/>
      </dsp:nvSpPr>
      <dsp:spPr>
        <a:xfrm>
          <a:off x="3256351" y="18560"/>
          <a:ext cx="2404891" cy="148592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Continued mood disturbances</a:t>
          </a:r>
          <a:endParaRPr lang="en-US" sz="1900" kern="1200" dirty="0"/>
        </a:p>
      </dsp:txBody>
      <dsp:txXfrm>
        <a:off x="3608539" y="236168"/>
        <a:ext cx="1700515" cy="1050706"/>
      </dsp:txXfrm>
    </dsp:sp>
    <dsp:sp modelId="{8B1B993E-44DD-4B23-8D38-5250C855A588}">
      <dsp:nvSpPr>
        <dsp:cNvPr id="0" name=""/>
        <dsp:cNvSpPr/>
      </dsp:nvSpPr>
      <dsp:spPr>
        <a:xfrm rot="19930544">
          <a:off x="5512067" y="2209978"/>
          <a:ext cx="604337" cy="30608"/>
        </a:xfrm>
        <a:custGeom>
          <a:avLst/>
          <a:gdLst/>
          <a:ahLst/>
          <a:cxnLst/>
          <a:rect l="0" t="0" r="0" b="0"/>
          <a:pathLst>
            <a:path>
              <a:moveTo>
                <a:pt x="0" y="15304"/>
              </a:moveTo>
              <a:lnTo>
                <a:pt x="604337" y="15304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5799127" y="2210174"/>
        <a:ext cx="30216" cy="30216"/>
      </dsp:txXfrm>
    </dsp:sp>
    <dsp:sp modelId="{8F94ACFE-61AE-4964-834C-F8C04B18BEBA}">
      <dsp:nvSpPr>
        <dsp:cNvPr id="0" name=""/>
        <dsp:cNvSpPr/>
      </dsp:nvSpPr>
      <dsp:spPr>
        <a:xfrm>
          <a:off x="5793321" y="858731"/>
          <a:ext cx="2404891" cy="1485922"/>
        </a:xfrm>
        <a:prstGeom prst="ellipse">
          <a:avLst/>
        </a:prstGeom>
        <a:solidFill>
          <a:schemeClr val="accent2">
            <a:hueOff val="1061077"/>
            <a:satOff val="1800"/>
            <a:lumOff val="-6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Reduced attention to prenatal care</a:t>
          </a:r>
          <a:endParaRPr lang="en-US" sz="1900" kern="1200" dirty="0"/>
        </a:p>
      </dsp:txBody>
      <dsp:txXfrm>
        <a:off x="6145509" y="1076339"/>
        <a:ext cx="1700515" cy="1050706"/>
      </dsp:txXfrm>
    </dsp:sp>
    <dsp:sp modelId="{19CDBDC8-713C-48F7-A656-4FFDE51119B4}">
      <dsp:nvSpPr>
        <dsp:cNvPr id="0" name=""/>
        <dsp:cNvSpPr/>
      </dsp:nvSpPr>
      <dsp:spPr>
        <a:xfrm rot="3446311">
          <a:off x="4810002" y="4078526"/>
          <a:ext cx="583563" cy="30608"/>
        </a:xfrm>
        <a:custGeom>
          <a:avLst/>
          <a:gdLst/>
          <a:ahLst/>
          <a:cxnLst/>
          <a:rect l="0" t="0" r="0" b="0"/>
          <a:pathLst>
            <a:path>
              <a:moveTo>
                <a:pt x="0" y="15304"/>
              </a:moveTo>
              <a:lnTo>
                <a:pt x="583563" y="15304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5087195" y="4079242"/>
        <a:ext cx="29178" cy="29178"/>
      </dsp:txXfrm>
    </dsp:sp>
    <dsp:sp modelId="{D5275A09-8159-44A6-8FE3-921BEBF3AEF8}">
      <dsp:nvSpPr>
        <dsp:cNvPr id="0" name=""/>
        <dsp:cNvSpPr/>
      </dsp:nvSpPr>
      <dsp:spPr>
        <a:xfrm>
          <a:off x="4497705" y="4287898"/>
          <a:ext cx="2404891" cy="1485922"/>
        </a:xfrm>
        <a:prstGeom prst="ellipse">
          <a:avLst/>
        </a:prstGeom>
        <a:solidFill>
          <a:schemeClr val="accent2">
            <a:hueOff val="2122154"/>
            <a:satOff val="3600"/>
            <a:lumOff val="-13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More?</a:t>
          </a:r>
          <a:endParaRPr lang="en-US" sz="1900" kern="1200" dirty="0"/>
        </a:p>
      </dsp:txBody>
      <dsp:txXfrm>
        <a:off x="4849893" y="4505506"/>
        <a:ext cx="1700515" cy="1050706"/>
      </dsp:txXfrm>
    </dsp:sp>
    <dsp:sp modelId="{E440AAE1-A01C-442E-ADC4-492519096EC8}">
      <dsp:nvSpPr>
        <dsp:cNvPr id="0" name=""/>
        <dsp:cNvSpPr/>
      </dsp:nvSpPr>
      <dsp:spPr>
        <a:xfrm rot="779018">
          <a:off x="5817327" y="3328631"/>
          <a:ext cx="321514" cy="30608"/>
        </a:xfrm>
        <a:custGeom>
          <a:avLst/>
          <a:gdLst/>
          <a:ahLst/>
          <a:cxnLst/>
          <a:rect l="0" t="0" r="0" b="0"/>
          <a:pathLst>
            <a:path>
              <a:moveTo>
                <a:pt x="0" y="15304"/>
              </a:moveTo>
              <a:lnTo>
                <a:pt x="321514" y="15304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5970046" y="3335897"/>
        <a:ext cx="16075" cy="16075"/>
      </dsp:txXfrm>
    </dsp:sp>
    <dsp:sp modelId="{1F9F8E78-B450-4FF3-A49D-50BB8D5A332B}">
      <dsp:nvSpPr>
        <dsp:cNvPr id="0" name=""/>
        <dsp:cNvSpPr/>
      </dsp:nvSpPr>
      <dsp:spPr>
        <a:xfrm>
          <a:off x="6058850" y="2896840"/>
          <a:ext cx="2404891" cy="1485922"/>
        </a:xfrm>
        <a:prstGeom prst="ellipse">
          <a:avLst/>
        </a:prstGeom>
        <a:solidFill>
          <a:schemeClr val="accent2">
            <a:hueOff val="3183231"/>
            <a:satOff val="5400"/>
            <a:lumOff val="-19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Reduced self-care</a:t>
          </a:r>
          <a:endParaRPr lang="en-US" sz="1900" kern="1200" dirty="0"/>
        </a:p>
      </dsp:txBody>
      <dsp:txXfrm>
        <a:off x="6411038" y="3114448"/>
        <a:ext cx="1700515" cy="1050706"/>
      </dsp:txXfrm>
    </dsp:sp>
    <dsp:sp modelId="{C6CAADD9-DD77-467A-B499-407BA5BD9C30}">
      <dsp:nvSpPr>
        <dsp:cNvPr id="0" name=""/>
        <dsp:cNvSpPr/>
      </dsp:nvSpPr>
      <dsp:spPr>
        <a:xfrm rot="7610862">
          <a:off x="3268583" y="4053735"/>
          <a:ext cx="604760" cy="30608"/>
        </a:xfrm>
        <a:custGeom>
          <a:avLst/>
          <a:gdLst/>
          <a:ahLst/>
          <a:cxnLst/>
          <a:rect l="0" t="0" r="0" b="0"/>
          <a:pathLst>
            <a:path>
              <a:moveTo>
                <a:pt x="0" y="15304"/>
              </a:moveTo>
              <a:lnTo>
                <a:pt x="604760" y="15304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 rot="10800000">
        <a:off x="3555845" y="4053920"/>
        <a:ext cx="30238" cy="30238"/>
      </dsp:txXfrm>
    </dsp:sp>
    <dsp:sp modelId="{078F7FF6-E88C-4854-854A-57A2F24897F1}">
      <dsp:nvSpPr>
        <dsp:cNvPr id="0" name=""/>
        <dsp:cNvSpPr/>
      </dsp:nvSpPr>
      <dsp:spPr>
        <a:xfrm>
          <a:off x="1681945" y="4242247"/>
          <a:ext cx="2404891" cy="1485922"/>
        </a:xfrm>
        <a:prstGeom prst="ellipse">
          <a:avLst/>
        </a:prstGeom>
        <a:solidFill>
          <a:schemeClr val="accent2">
            <a:hueOff val="4244308"/>
            <a:satOff val="7200"/>
            <a:lumOff val="-2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Impact on bonding, attachment</a:t>
          </a:r>
          <a:endParaRPr lang="en-US" sz="1900" kern="1200" dirty="0"/>
        </a:p>
      </dsp:txBody>
      <dsp:txXfrm>
        <a:off x="2034133" y="4459855"/>
        <a:ext cx="1700515" cy="1050706"/>
      </dsp:txXfrm>
    </dsp:sp>
    <dsp:sp modelId="{70255693-A2CC-4804-94E0-530A4DC0B21F}">
      <dsp:nvSpPr>
        <dsp:cNvPr id="0" name=""/>
        <dsp:cNvSpPr/>
      </dsp:nvSpPr>
      <dsp:spPr>
        <a:xfrm rot="10175156">
          <a:off x="2486206" y="3271487"/>
          <a:ext cx="440039" cy="30608"/>
        </a:xfrm>
        <a:custGeom>
          <a:avLst/>
          <a:gdLst/>
          <a:ahLst/>
          <a:cxnLst/>
          <a:rect l="0" t="0" r="0" b="0"/>
          <a:pathLst>
            <a:path>
              <a:moveTo>
                <a:pt x="0" y="15304"/>
              </a:moveTo>
              <a:lnTo>
                <a:pt x="440039" y="15304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 rot="10800000">
        <a:off x="2695225" y="3275790"/>
        <a:ext cx="22001" cy="22001"/>
      </dsp:txXfrm>
    </dsp:sp>
    <dsp:sp modelId="{D2EE412C-93FA-4B31-858B-7F9EFFC97847}">
      <dsp:nvSpPr>
        <dsp:cNvPr id="0" name=""/>
        <dsp:cNvSpPr/>
      </dsp:nvSpPr>
      <dsp:spPr>
        <a:xfrm>
          <a:off x="134845" y="2795424"/>
          <a:ext cx="2404891" cy="1485922"/>
        </a:xfrm>
        <a:prstGeom prst="ellipse">
          <a:avLst/>
        </a:prstGeom>
        <a:solidFill>
          <a:schemeClr val="accent2">
            <a:hueOff val="5305384"/>
            <a:satOff val="9000"/>
            <a:lumOff val="-32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Impact on child development</a:t>
          </a:r>
          <a:endParaRPr lang="en-US" sz="1900" kern="1200" dirty="0"/>
        </a:p>
      </dsp:txBody>
      <dsp:txXfrm>
        <a:off x="487033" y="3013032"/>
        <a:ext cx="1700515" cy="1050706"/>
      </dsp:txXfrm>
    </dsp:sp>
    <dsp:sp modelId="{7B1779FF-B8CD-4BDC-B4C7-7CDD032CF325}">
      <dsp:nvSpPr>
        <dsp:cNvPr id="0" name=""/>
        <dsp:cNvSpPr/>
      </dsp:nvSpPr>
      <dsp:spPr>
        <a:xfrm rot="12651283">
          <a:off x="2846269" y="2184820"/>
          <a:ext cx="482772" cy="30608"/>
        </a:xfrm>
        <a:custGeom>
          <a:avLst/>
          <a:gdLst/>
          <a:ahLst/>
          <a:cxnLst/>
          <a:rect l="0" t="0" r="0" b="0"/>
          <a:pathLst>
            <a:path>
              <a:moveTo>
                <a:pt x="0" y="15304"/>
              </a:moveTo>
              <a:lnTo>
                <a:pt x="482772" y="15304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 rot="10800000">
        <a:off x="3075586" y="2188055"/>
        <a:ext cx="24138" cy="24138"/>
      </dsp:txXfrm>
    </dsp:sp>
    <dsp:sp modelId="{2DDEAB60-B8AD-45B9-923E-CEEEDA934E29}">
      <dsp:nvSpPr>
        <dsp:cNvPr id="0" name=""/>
        <dsp:cNvSpPr/>
      </dsp:nvSpPr>
      <dsp:spPr>
        <a:xfrm>
          <a:off x="813536" y="816930"/>
          <a:ext cx="2404891" cy="1485922"/>
        </a:xfrm>
        <a:prstGeom prst="ellipse">
          <a:avLst/>
        </a:prstGeom>
        <a:solidFill>
          <a:schemeClr val="accent2">
            <a:hueOff val="6366461"/>
            <a:satOff val="10800"/>
            <a:lumOff val="-39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Harm to self or others</a:t>
          </a:r>
          <a:endParaRPr lang="en-US" sz="1900" kern="1200" dirty="0"/>
        </a:p>
      </dsp:txBody>
      <dsp:txXfrm>
        <a:off x="1165724" y="1034538"/>
        <a:ext cx="1700515" cy="10507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139A37-D4E6-4428-89D1-22A526EFDD10}">
      <dsp:nvSpPr>
        <dsp:cNvPr id="0" name=""/>
        <dsp:cNvSpPr/>
      </dsp:nvSpPr>
      <dsp:spPr>
        <a:xfrm>
          <a:off x="617219" y="0"/>
          <a:ext cx="6995160" cy="2667000"/>
        </a:xfrm>
        <a:prstGeom prst="rightArrow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59B2F9-4DF2-4670-9B1F-F8CCF59D42B1}">
      <dsp:nvSpPr>
        <dsp:cNvPr id="0" name=""/>
        <dsp:cNvSpPr/>
      </dsp:nvSpPr>
      <dsp:spPr>
        <a:xfrm>
          <a:off x="0" y="800099"/>
          <a:ext cx="1241413" cy="10668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kern="1200" dirty="0" smtClean="0"/>
            <a:t>Recruitment 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kern="1200" dirty="0" smtClean="0"/>
            <a:t> Google ads</a:t>
          </a:r>
          <a:endParaRPr lang="es-MX" sz="1050" kern="1200" dirty="0"/>
        </a:p>
      </dsp:txBody>
      <dsp:txXfrm>
        <a:off x="52077" y="852176"/>
        <a:ext cx="1137259" cy="962646"/>
      </dsp:txXfrm>
    </dsp:sp>
    <dsp:sp modelId="{FB5D92CD-381B-411D-8795-DF8558FC2273}">
      <dsp:nvSpPr>
        <dsp:cNvPr id="0" name=""/>
        <dsp:cNvSpPr/>
      </dsp:nvSpPr>
      <dsp:spPr>
        <a:xfrm>
          <a:off x="1288877" y="800099"/>
          <a:ext cx="1487869" cy="1066800"/>
        </a:xfrm>
        <a:prstGeom prst="roundRect">
          <a:avLst/>
        </a:prstGeom>
        <a:solidFill>
          <a:schemeClr val="accent4">
            <a:hueOff val="-2239550"/>
            <a:satOff val="1052"/>
            <a:lumOff val="39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kern="1200" dirty="0" smtClean="0"/>
            <a:t>Eligibility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050" kern="1200" dirty="0" smtClean="0"/>
            <a:t>Female, 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050" kern="1200" dirty="0" smtClean="0"/>
            <a:t>18+, pregnant, 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050" kern="1200" dirty="0" smtClean="0"/>
            <a:t>site for self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050" kern="1200" dirty="0"/>
        </a:p>
      </dsp:txBody>
      <dsp:txXfrm>
        <a:off x="1340954" y="852176"/>
        <a:ext cx="1383715" cy="962646"/>
      </dsp:txXfrm>
    </dsp:sp>
    <dsp:sp modelId="{F1964851-0F9D-4ACE-B029-B84B4D0085D0}">
      <dsp:nvSpPr>
        <dsp:cNvPr id="0" name=""/>
        <dsp:cNvSpPr/>
      </dsp:nvSpPr>
      <dsp:spPr>
        <a:xfrm>
          <a:off x="2821137" y="800099"/>
          <a:ext cx="1014591" cy="1066800"/>
        </a:xfrm>
        <a:prstGeom prst="roundRect">
          <a:avLst/>
        </a:prstGeom>
        <a:solidFill>
          <a:schemeClr val="accent4">
            <a:hueOff val="-4479100"/>
            <a:satOff val="2104"/>
            <a:lumOff val="78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kern="1200" dirty="0" smtClean="0"/>
            <a:t>Baseline</a:t>
          </a:r>
        </a:p>
      </dsp:txBody>
      <dsp:txXfrm>
        <a:off x="2870665" y="849627"/>
        <a:ext cx="915535" cy="967744"/>
      </dsp:txXfrm>
    </dsp:sp>
    <dsp:sp modelId="{AA23FD3B-E681-44D7-B9F9-D65C9CA80262}">
      <dsp:nvSpPr>
        <dsp:cNvPr id="0" name=""/>
        <dsp:cNvSpPr/>
      </dsp:nvSpPr>
      <dsp:spPr>
        <a:xfrm>
          <a:off x="3909696" y="800099"/>
          <a:ext cx="1187796" cy="1066800"/>
        </a:xfrm>
        <a:prstGeom prst="roundRect">
          <a:avLst/>
        </a:prstGeom>
        <a:solidFill>
          <a:schemeClr val="accent4">
            <a:hueOff val="-6718650"/>
            <a:satOff val="3156"/>
            <a:lumOff val="117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Randomization</a:t>
          </a:r>
          <a:endParaRPr lang="es-MX" sz="1200" kern="1200" dirty="0"/>
        </a:p>
      </dsp:txBody>
      <dsp:txXfrm>
        <a:off x="3961773" y="852176"/>
        <a:ext cx="1083642" cy="962646"/>
      </dsp:txXfrm>
    </dsp:sp>
    <dsp:sp modelId="{1052CB37-B840-437F-9671-458CA3A503C6}">
      <dsp:nvSpPr>
        <dsp:cNvPr id="0" name=""/>
        <dsp:cNvSpPr/>
      </dsp:nvSpPr>
      <dsp:spPr>
        <a:xfrm>
          <a:off x="5192863" y="781708"/>
          <a:ext cx="1277807" cy="1066800"/>
        </a:xfrm>
        <a:prstGeom prst="roundRect">
          <a:avLst/>
        </a:prstGeom>
        <a:solidFill>
          <a:schemeClr val="accent4">
            <a:hueOff val="-8958200"/>
            <a:satOff val="4208"/>
            <a:lumOff val="156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kern="1200" dirty="0" smtClean="0"/>
            <a:t>Access to: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kern="1200" dirty="0" smtClean="0"/>
            <a:t>eMB Course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kern="1200" dirty="0" smtClean="0"/>
            <a:t>Info Brochure</a:t>
          </a:r>
          <a:endParaRPr lang="es-MX" sz="1050" kern="1200" dirty="0"/>
        </a:p>
      </dsp:txBody>
      <dsp:txXfrm>
        <a:off x="5244940" y="833785"/>
        <a:ext cx="1173653" cy="962646"/>
      </dsp:txXfrm>
    </dsp:sp>
    <dsp:sp modelId="{BDCEEC43-70F6-4A71-B042-8BF33A2AE471}">
      <dsp:nvSpPr>
        <dsp:cNvPr id="0" name=""/>
        <dsp:cNvSpPr/>
      </dsp:nvSpPr>
      <dsp:spPr>
        <a:xfrm>
          <a:off x="6553949" y="781708"/>
          <a:ext cx="1417860" cy="1066800"/>
        </a:xfrm>
        <a:prstGeom prst="roundRect">
          <a:avLst/>
        </a:prstGeom>
        <a:solidFill>
          <a:schemeClr val="accent4">
            <a:hueOff val="-11197749"/>
            <a:satOff val="5260"/>
            <a:lumOff val="195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kern="1200" dirty="0" smtClean="0"/>
            <a:t>6-month postpartum follow-up</a:t>
          </a:r>
        </a:p>
      </dsp:txBody>
      <dsp:txXfrm>
        <a:off x="6606026" y="833785"/>
        <a:ext cx="1313706" cy="9626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50B542-9771-43AA-AA85-39E6B6D7AF2D}" type="datetimeFigureOut">
              <a:rPr lang="en-US" smtClean="0"/>
              <a:pPr/>
              <a:t>5/26/2015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604914-4A23-428B-8C18-B1970B24A74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43629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604914-4A23-428B-8C18-B1970B24A740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29190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604914-4A23-428B-8C18-B1970B24A740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21207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604914-4A23-428B-8C18-B1970B24A740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90974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604914-4A23-428B-8C18-B1970B24A740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02315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604914-4A23-428B-8C18-B1970B24A740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1245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604914-4A23-428B-8C18-B1970B24A740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26763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604914-4A23-428B-8C18-B1970B24A740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30528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>
              <a:latin typeface="Times New Roman" pitchFamily="18" charset="0"/>
              <a:ea typeface="ＭＳ Ｐゴシック" pitchFamily="-112" charset="-128"/>
            </a:endParaRPr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9163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12" charset="-128"/>
              </a:defRPr>
            </a:lvl1pPr>
            <a:lvl2pPr marL="742950" indent="-285750" defTabSz="919163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12" charset="-128"/>
              </a:defRPr>
            </a:lvl2pPr>
            <a:lvl3pPr marL="1143000" indent="-228600" defTabSz="919163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12" charset="-128"/>
              </a:defRPr>
            </a:lvl3pPr>
            <a:lvl4pPr marL="1600200" indent="-228600" defTabSz="919163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12" charset="-128"/>
              </a:defRPr>
            </a:lvl4pPr>
            <a:lvl5pPr marL="2057400" indent="-228600" defTabSz="919163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12" charset="-128"/>
              </a:defRPr>
            </a:lvl5pPr>
            <a:lvl6pPr marL="25146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12" charset="-128"/>
              </a:defRPr>
            </a:lvl6pPr>
            <a:lvl7pPr marL="29718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12" charset="-128"/>
              </a:defRPr>
            </a:lvl7pPr>
            <a:lvl8pPr marL="34290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12" charset="-128"/>
              </a:defRPr>
            </a:lvl8pPr>
            <a:lvl9pPr marL="38862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-112" charset="-128"/>
              </a:defRPr>
            </a:lvl9pPr>
          </a:lstStyle>
          <a:p>
            <a:pPr eaLnBrk="1" hangingPunct="1"/>
            <a:fld id="{58F9C0AD-2A46-4F5C-9BE2-B8CB1E97E48B}" type="slidenum">
              <a:rPr lang="en-US" sz="1200" smtClean="0"/>
              <a:pPr eaLnBrk="1" hangingPunct="1"/>
              <a:t>11</a:t>
            </a:fld>
            <a:endParaRPr lang="en-US" sz="1200" dirty="0" smtClean="0"/>
          </a:p>
        </p:txBody>
      </p:sp>
    </p:spTree>
    <p:extLst>
      <p:ext uri="{BB962C8B-B14F-4D97-AF65-F5344CB8AC3E}">
        <p14:creationId xmlns:p14="http://schemas.microsoft.com/office/powerpoint/2010/main" val="34631970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604914-4A23-428B-8C18-B1970B24A740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5958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9163" eaLnBrk="0" hangingPunct="0">
              <a:defRPr sz="2400">
                <a:solidFill>
                  <a:schemeClr val="tx1"/>
                </a:solidFill>
                <a:latin typeface="Times New Roman" pitchFamily="1" charset="0"/>
                <a:ea typeface="ＭＳ Ｐゴシック" pitchFamily="1" charset="-128"/>
              </a:defRPr>
            </a:lvl1pPr>
            <a:lvl2pPr marL="742950" indent="-285750" defTabSz="919163" eaLnBrk="0" hangingPunct="0">
              <a:defRPr sz="2400">
                <a:solidFill>
                  <a:schemeClr val="tx1"/>
                </a:solidFill>
                <a:latin typeface="Times New Roman" pitchFamily="1" charset="0"/>
                <a:ea typeface="ＭＳ Ｐゴシック" pitchFamily="1" charset="-128"/>
              </a:defRPr>
            </a:lvl2pPr>
            <a:lvl3pPr marL="1143000" indent="-228600" defTabSz="919163" eaLnBrk="0" hangingPunct="0">
              <a:defRPr sz="2400">
                <a:solidFill>
                  <a:schemeClr val="tx1"/>
                </a:solidFill>
                <a:latin typeface="Times New Roman" pitchFamily="1" charset="0"/>
                <a:ea typeface="ＭＳ Ｐゴシック" pitchFamily="1" charset="-128"/>
              </a:defRPr>
            </a:lvl3pPr>
            <a:lvl4pPr marL="1600200" indent="-228600" defTabSz="919163" eaLnBrk="0" hangingPunct="0">
              <a:defRPr sz="2400">
                <a:solidFill>
                  <a:schemeClr val="tx1"/>
                </a:solidFill>
                <a:latin typeface="Times New Roman" pitchFamily="1" charset="0"/>
                <a:ea typeface="ＭＳ Ｐゴシック" pitchFamily="1" charset="-128"/>
              </a:defRPr>
            </a:lvl4pPr>
            <a:lvl5pPr marL="2057400" indent="-228600" defTabSz="919163" eaLnBrk="0" hangingPunct="0">
              <a:defRPr sz="2400">
                <a:solidFill>
                  <a:schemeClr val="tx1"/>
                </a:solidFill>
                <a:latin typeface="Times New Roman" pitchFamily="1" charset="0"/>
                <a:ea typeface="ＭＳ Ｐゴシック" pitchFamily="1" charset="-128"/>
              </a:defRPr>
            </a:lvl5pPr>
            <a:lvl6pPr marL="25146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" charset="0"/>
                <a:ea typeface="ＭＳ Ｐゴシック" pitchFamily="1" charset="-128"/>
              </a:defRPr>
            </a:lvl6pPr>
            <a:lvl7pPr marL="29718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" charset="0"/>
                <a:ea typeface="ＭＳ Ｐゴシック" pitchFamily="1" charset="-128"/>
              </a:defRPr>
            </a:lvl7pPr>
            <a:lvl8pPr marL="34290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" charset="0"/>
                <a:ea typeface="ＭＳ Ｐゴシック" pitchFamily="1" charset="-128"/>
              </a:defRPr>
            </a:lvl8pPr>
            <a:lvl9pPr marL="38862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" charset="0"/>
                <a:ea typeface="ＭＳ Ｐゴシック" pitchFamily="1" charset="-128"/>
              </a:defRPr>
            </a:lvl9pPr>
          </a:lstStyle>
          <a:p>
            <a:pPr eaLnBrk="1" hangingPunct="1"/>
            <a:fld id="{82FABE91-09ED-407D-B32C-0C0D5804C407}" type="slidenum">
              <a:rPr lang="en-US" sz="1200" smtClean="0"/>
              <a:pPr eaLnBrk="1" hangingPunct="1"/>
              <a:t>13</a:t>
            </a:fld>
            <a:endParaRPr lang="en-US" sz="1200" dirty="0" smtClean="0"/>
          </a:p>
        </p:txBody>
      </p:sp>
      <p:sp>
        <p:nvSpPr>
          <p:cNvPr id="4608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46084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ts val="2200"/>
              </a:spcBef>
            </a:pPr>
            <a:endParaRPr lang="en-US" dirty="0" smtClean="0">
              <a:latin typeface="Times New Roman" pitchFamily="1" charset="0"/>
              <a:ea typeface="ＭＳ Ｐゴシック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310198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9F3136-E25C-4E96-B0E8-CC66C1236D54}" type="slidenum">
              <a:rPr lang="es-MX" smtClean="0"/>
              <a:pPr/>
              <a:t>16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2936930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45 countries represented total</a:t>
            </a:r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147D5-91F3-422B-AECF-C451F906B79C}" type="slidenum">
              <a:rPr lang="es-MX" smtClean="0"/>
              <a:t>17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390619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604914-4A23-428B-8C18-B1970B24A740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2728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604914-4A23-428B-8C18-B1970B24A740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74127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604914-4A23-428B-8C18-B1970B24A740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91923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604914-4A23-428B-8C18-B1970B24A740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39721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DFEE8-CF57-4B8C-A5CF-AB6AF6626A2B}" type="datetimeFigureOut">
              <a:rPr lang="en-US" smtClean="0"/>
              <a:pPr/>
              <a:t>5/26/2015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1AF11-E272-45FE-B698-28E88A223DA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4405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DFEE8-CF57-4B8C-A5CF-AB6AF6626A2B}" type="datetimeFigureOut">
              <a:rPr lang="en-US" smtClean="0"/>
              <a:pPr/>
              <a:t>5/26/2015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1AF11-E272-45FE-B698-28E88A223DA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4655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DFEE8-CF57-4B8C-A5CF-AB6AF6626A2B}" type="datetimeFigureOut">
              <a:rPr lang="en-US" smtClean="0"/>
              <a:pPr/>
              <a:t>5/26/2015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1AF11-E272-45FE-B698-28E88A223DA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1815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DFEE8-CF57-4B8C-A5CF-AB6AF6626A2B}" type="datetimeFigureOut">
              <a:rPr lang="en-US" smtClean="0"/>
              <a:pPr/>
              <a:t>5/26/2015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1AF11-E272-45FE-B698-28E88A223DA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8515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DFEE8-CF57-4B8C-A5CF-AB6AF6626A2B}" type="datetimeFigureOut">
              <a:rPr lang="en-US" smtClean="0"/>
              <a:pPr/>
              <a:t>5/26/2015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1AF11-E272-45FE-B698-28E88A223DA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5096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DFEE8-CF57-4B8C-A5CF-AB6AF6626A2B}" type="datetimeFigureOut">
              <a:rPr lang="en-US" smtClean="0"/>
              <a:pPr/>
              <a:t>5/26/2015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1AF11-E272-45FE-B698-28E88A223DA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356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DFEE8-CF57-4B8C-A5CF-AB6AF6626A2B}" type="datetimeFigureOut">
              <a:rPr lang="en-US" smtClean="0"/>
              <a:pPr/>
              <a:t>5/26/2015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1AF11-E272-45FE-B698-28E88A223DA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098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DFEE8-CF57-4B8C-A5CF-AB6AF6626A2B}" type="datetimeFigureOut">
              <a:rPr lang="en-US" smtClean="0"/>
              <a:pPr/>
              <a:t>5/26/2015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1AF11-E272-45FE-B698-28E88A223DA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092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DFEE8-CF57-4B8C-A5CF-AB6AF6626A2B}" type="datetimeFigureOut">
              <a:rPr lang="en-US" smtClean="0"/>
              <a:pPr/>
              <a:t>5/26/2015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1AF11-E272-45FE-B698-28E88A223DA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2816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DFEE8-CF57-4B8C-A5CF-AB6AF6626A2B}" type="datetimeFigureOut">
              <a:rPr lang="en-US" smtClean="0"/>
              <a:pPr/>
              <a:t>5/26/2015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1AF11-E272-45FE-B698-28E88A223DA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2758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DFEE8-CF57-4B8C-A5CF-AB6AF6626A2B}" type="datetimeFigureOut">
              <a:rPr lang="en-US" smtClean="0"/>
              <a:pPr/>
              <a:t>5/26/2015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1AF11-E272-45FE-B698-28E88A223DA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2781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9DFEE8-CF57-4B8C-A5CF-AB6AF6626A2B}" type="datetimeFigureOut">
              <a:rPr lang="en-US" smtClean="0"/>
              <a:pPr/>
              <a:t>5/26/2015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E1AF11-E272-45FE-B698-28E88A223DA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701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mailto:abarrera@paloaltou.edu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Using technology to address postpartum </a:t>
            </a:r>
            <a:r>
              <a:rPr lang="en-US" sz="3600" b="1" dirty="0"/>
              <a:t>depression </a:t>
            </a:r>
            <a:r>
              <a:rPr lang="en-US" sz="3600" b="1" dirty="0" smtClean="0"/>
              <a:t>in local and global communities of Latinas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0900" y="3938954"/>
            <a:ext cx="7607300" cy="230944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Alinne Z. Barrera, Ph.D</a:t>
            </a: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Palo Alto University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000" b="1" dirty="0" smtClean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000" b="1" dirty="0" smtClean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Innovations in Latin@ Behavioral Health Forum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Friday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, May 29, 2015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3587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AutoShape 2" descr="data:image/jpeg;base64,/9j/4AAQSkZJRgABAQAAAQABAAD/2wCEAAkGBxQSEhQUEhQVFRQUFBYUFBQUFRUUFxQUFBQWFxQVFBYYHCggGBolHhQUITEhJSkrLi4uFx8zODMsNygtLisBCgoKBQUFDgUFDisZExkrKysrKysrKysrKysrKysrKysrKysrKysrKysrKysrKysrKysrKysrKysrKysrKysrK//AABEIAMUBAAMBIgACEQEDEQH/xAAcAAEAAgMBAQEAAAAAAAAAAAAAAgQDBQYBBwj/xABAEAACAQIEAwUEBwYEBwAAAAAAAQIDEQQFITESQVEGYXGBkRMiscEHMlKh0eHwFCNCYnPCQ2OCkhUkNXKio/H/xAAUAQEAAAAAAAAAAAAAAAAAAAAA/8QAFBEBAAAAAAAAAAAAAAAAAAAAAP/aAAwDAQACEQMRAD8A+GgAAAAAAAAAAAXstyiviHajSnPleK91eMtl5sCeSYnhnwvaXx5HRRqJbN+jsa6p2KxsFf2Lv0jKDa9H8DLJVoL34SpvnxQa17m9ALqrpc163Xpuj2c4y5+d/wBM006c6jtG8urbsl48jYQy6CWuvm18wMiUlopRgukafwlrf0MkqsWrJt9b3+9sr+wjH6ra8H+ZCWIktNGu7R+gGHEIo1EXKlVP8yrMCtJEbGSSIAeWPWLnjA9p0nOUYreUlFeMnZfE/Q1OnwU4xWySXoj4b2Tw3tMbho/5sZf7Lz/tPuuKdkBoM1q7nE5vVOozeqcbmcgNJiHqYGZKu5iYEWRZJmOrKyYFSrK7ZAAAAAAAAAAAW8uy2riJcFGnKcukVt3yeyXezcdi+ys8fVtdwows6tT4Qh1k/u37n9tyzKaWHpqNCmowjbRbt9W92+9gcR2Z+jiFOHtMTapU5Q/w4+P2346dz3N7LLMVHWjKKjp+7krR0ttZe7tyOjzKFRw9yy8b/I18e0DpxtWpSXJyiuKPjpqvNAKWaRUbVYuEtnzXk/M0ufYrB8PFNe0e6jpZ+LNphsVRxEtJLhT6rV89OS/E0faPIITk7LXe60uB8/xuaXqP2dOMYt6QhFJL0MyrS/it5bep0uFy3CW4XScJbccZzfF33b+KIYrstdXpVFL+Wotf90fwA52euqs/ufqVZS8V3Mt4/LqlL68XH+b60fVbFCdV89QPZfr9bowTgjI2nsyDl1/LzQFd0/FEeAztfrl6kWwMLgQlEzMxsDqPowocWPg/sU6k142Uf7z61mEtGfNPolp/8zWl9mjw/wC+cX/YfRsxloBymavc5LMpbnVZozkczkBqKhjZOZBgRZVxUuRZZRrSu2BAAAAAAAAAAAfoHsdlioYPD04qznTjVqdXOpFSld891HwijocRV4Iq0W7clb5ms7NVF+yYecbz/cUknzaUEtb+BmjnVKblTUrTWrhLSXik913oCE+09BP2cnwyf8M1wt+F9/IjhXTqSbb0vztr+mV+0HZ+jXpWmk2+fNPqnumctgcl/Z58DrVE1s201bkpdAN1nGQwqVLwVpcpwdpLvbXzNXjaeKpRblxSpKLSqSXC2nu4va/obr2deDTjw1FbrZ2fc/xNF2xzivPDrD8FRQTWjaasuSfS9t+gFDtT2t9tQjDgipqMYJxg4aJWva29tNHzKHZ/NKktJJu3MpZdmNSNozV13o6Ohik1orAWala619Dms0ymDu4e4+n8L8uRt8TXNXiKwHMYig4OzVvg/Ahx9TdVrS0epRq5e/4fRgUn3EGyVSLTs00yDkBFkbnrIgfRPoip64mX9KK/9jf9p2eZz0OT+iaP7qu+tWK9IL8TpM1qWuBzObVNzj8fPU6DN8QctiZ3YGBkGSZBgQqOyKBbxMtCoAAAAAAAAAAAH2f6Ne1FOphqdCbSqUlwNbXgn7sl5NJ9670bvtF2dpYmN7uLjeanCSjKCjvJNny76OOyMsbW45OUaFJrjlFuLnLf2cWttN2tk+9H2vG5ApwlCnJwUlwtfWVrW2ewHK5JmLl7kKqqSi7Wno5JbNPv7y9n+bSp4WrF0l7SesZSg3KErq7jJaPS/wBxm7O9h44aq6spuctbckvI6LFQTVmk13gfKuy+fVuLgkpNcm77HYVqimveXqWq+Hpp3UUvBGsxlWwGnxuBpt3SRSqRS0RcxVY1uIqgVcTUNbWmW6zKVQCESxTRWTMimBkxFOMlZq5p8TgGvq6rpzNnKZC4GhlE8N3Ww0Zb79SnSyqpOpGnTXE5Oy7url0S3A+j/RjhnDBSm/8AEqzkvBKMPjBmXO8TubalwUKEKUNFTgox7+FfHn5nE57j9wNNmmJuzTTkZcRVuyuwPGRZ6yLArYp6owE6ru2QAAAAAAAAAGxyDKKmLrwoU/rTer5QivrTl3Jfga4+5fRJ2Z/Z6Ht6kf3tdJq61jS3jHz+s/8AT0A7PIMop4WjCjSVowVu9vnJ97d2bVIjCJNoDDUNZjKpcxlWxocXXArYyruaLGVi5i6+5osXXAr4ioUKtQlXqlCrVA9rVCpOZ5UqGFzAyKRNSMMWZYge3JRPEjNh6EpyjCKvKTskBPDYeVSShBXk/wBXb5I7HL8vjhocnN/Wn8l0Rny/LY4Wnbebs5y6vou40edZlvqBHN82tszksdi3NjF4lyKUmAbINhsi2AbIVJWTJGDEy5AVwAAAAAAAAABv+w2R/tmMpUmvcT9pV/pwtdebtH/UfpSlBJJJHzf6Fsl9nh54iS96tK0f6cLpesuL0R9KTAz0kRr1EkSUjX5hWA12PxKNBja/eW8dWOfxlcDFiq9zUYuoZcTXNZiaoGCvUKVSZKtMrTkB62RTI3JxQE4GaJiijLECcVdpLVvRJc2+SO/7OZKsPDjmr1ZLX+RfZXzNd2Oya1q9Rcr00+X87+XqbrNcaor9eIGuzrH2vqcHmWK4mzYZ1j7t6nPVJXAjJkGetkWwPGRYbItgJSsVJyu7k60tbdDEAAAAAAAAAJQi20lq27JdWyJtOy9DjxmGj1r0r+HGr/dcD9FZPhVh6FGimkoQhTTemqSTb9GbiNrK2veaDNsO6kFZ+9GUZrxi0y9hKjUUm72WoGwnOyNLmFcuYivZHP5jiQNdj625oMXWLmPxBo8TWAw4ioUK8ydeoUqswITZibPZMikASMqR4omSKA9ijf8AZbJP2ifFNfuoPX+eX2fDr+ZSyTKpYmooLSK1nP7K7u98j6PSpwoQUIJKMVZL4+IDG11CPhocJnWaXb1Nh2gzbkjisZiOJsDFiKt2YJHrZCTA8bIthsiAYSB6BgxEOZXL7RSnGzsBEAAAAAAAA33YT/qGG/qfJmhNr2Wr8GMw8v8AOgvKUkn8QP0Q6lxKpYqKqRqVQPcTXNBj67L2Lq6GhxdXcChiqpqMRMuYqZrKzArVZFeRmqGNoDHYlGJKMDLGAEIxL2VZbOvPghtvKXKK6vv7iWWZbKvPhhstZS5RXV9/cdth4Qw0OCCt1fNvrJ9dGBaweHhhqahBWXNvdt/xN82aXPM3ST16kM2zay0ZxWYY1zYHmMxjkUZMNkGwPJMg2etkWwPGAegAAAMGJjzM5gxE+QFcAAAAAAAAlTm4tNOzTTT6NaoiAPv2Bxyq0oVFtOMZLwkr/MyVKxxP0d5spUPZSbvSl5+zk7q3/kvJG/pdoaTqKMUra72l5aoC1iZ3RpMYze4nEwlJRSiuum1//qE8pozvb1UmvyA4nEMpVUdJmOUUk7RnJ9dV+Brf+Fxk3w1JLvaT+YGlkiPCX8Rk1VJuMoyS63i/mairWlB2krelvVAW4xLuW4CdefDBaL60ntFd/f3GTIsmqV1xzvCl9prWXdBP47eJ008fToU+CmlFJPz5Nt833gTqVaeDpcEN+be8nzbOaxedXe5qs5zR1JvXQ1TmBdxuOc2UWzxsi2AbItnjZ4B4AQlUSAmCvLEdDFKbfMC25pczHKuisAMk6zZjAAAAAAAAAAAADYZFmTw9aM1e31Zpc4vf5PyO+qYaE/3lOXC5WlxJJp32evysfMTtuwdLEVIuMaU5UltPaMXzjd2v5beYF6vRrKSkpxdvFX1Xj0LWDzKauqjsraW11LlfCST4XCV/+1v70VJ4SUnaMJPydk+jYGvqYzezPMLXbdte9lrMMrhTitW5ta7WRRws1F358vxA6KlQ4rL7jYywtKkk5KLfgmzRYXMeEo5vmrlpcC/nWfX0WxyWMxkpN6ka1a+5UkwDZFgjJgGyLZGUrbmCpiOgGaUkjDLEdDA3c8AnKq2QAAAAAAAAAAAAAAAAAAAAAfSOyPbiFOFOjNcCjBQX2brnfv38WfNwB+h8Nm9GUb3XqUs2zCnGF7+CR8s7KVlUUqU6koyvH2fvbq0rpJ/6TdY2liFTcPrRWz52Ay5niFVfuvQ1bsnvsYaWYOEJJr3tlpa3iUPbtgbOeJKlatcrOqzG5Ae1JECLZhniEgM0mVqtdLbcw1K7fcYgJSk3uRAAAAAAAAAAAAAAAPTwAAAAAAAAAAAAPYyad1o1qmuTN/h+1NW3DN32XF83Y58AdBLGcd17su9fmYuG25pUzaVsdF2fs7J9HsB65ETDPGR5JlWpWb8OgGWviOS9SsAAAAAAAAAAAAAAAAAAAAAAAAAAAAAAAAAAAAAu09Y+R6AKlSFiAAAAAAAAAAAAAAAAAAAAAAAAAAAAAf/Z"/>
          <p:cNvSpPr>
            <a:spLocks noChangeAspect="1" noChangeArrowheads="1"/>
          </p:cNvSpPr>
          <p:nvPr/>
        </p:nvSpPr>
        <p:spPr bwMode="auto">
          <a:xfrm>
            <a:off x="2087761" y="1418932"/>
            <a:ext cx="171450" cy="171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51435" tIns="25718" rIns="51435" bIns="25718" numCol="1" anchor="t" anchorCtr="0" compatLnSpc="1">
            <a:prstTxWarp prst="textNoShape">
              <a:avLst/>
            </a:prstTxWarp>
          </a:bodyPr>
          <a:lstStyle/>
          <a:p>
            <a:endParaRPr lang="en-US" sz="1013" dirty="0"/>
          </a:p>
        </p:txBody>
      </p:sp>
      <p:sp>
        <p:nvSpPr>
          <p:cNvPr id="5" name="AutoShape 4" descr="data:image/jpeg;base64,/9j/4AAQSkZJRgABAQAAAQABAAD/2wCEAAkGBxQSEhQUEhQVFRQUFBYUFBQUFRUUFxQUFBQWFxQVFBYYHCggGBolHhQUITEhJSkrLi4uFx8zODMsNygtLisBCgoKBQUFDgUFDisZExkrKysrKysrKysrKysrKysrKysrKysrKysrKysrKysrKysrKysrKysrKysrKysrKysrK//AABEIAMUBAAMBIgACEQEDEQH/xAAcAAEAAgMBAQEAAAAAAAAAAAAAAgQDBQYBBwj/xABAEAACAQIEAwUEBwYEBwAAAAAAAQIDEQQFITESQVEGYXGBkRMiscEHMlKh0eHwFCNCYnPCQ2OCkhUkNXKio/H/xAAUAQEAAAAAAAAAAAAAAAAAAAAA/8QAFBEBAAAAAAAAAAAAAAAAAAAAAP/aAAwDAQACEQMRAD8A+GgAAAAAAAAAAAXstyiviHajSnPleK91eMtl5sCeSYnhnwvaXx5HRRqJbN+jsa6p2KxsFf2Lv0jKDa9H8DLJVoL34SpvnxQa17m9ALqrpc163Xpuj2c4y5+d/wBM006c6jtG8urbsl48jYQy6CWuvm18wMiUlopRgukafwlrf0MkqsWrJt9b3+9sr+wjH6ra8H+ZCWIktNGu7R+gGHEIo1EXKlVP8yrMCtJEbGSSIAeWPWLnjA9p0nOUYreUlFeMnZfE/Q1OnwU4xWySXoj4b2Tw3tMbho/5sZf7Lz/tPuuKdkBoM1q7nE5vVOozeqcbmcgNJiHqYGZKu5iYEWRZJmOrKyYFSrK7ZAAAAAAAAAAAW8uy2riJcFGnKcukVt3yeyXezcdi+ys8fVtdwows6tT4Qh1k/u37n9tyzKaWHpqNCmowjbRbt9W92+9gcR2Z+jiFOHtMTapU5Q/w4+P2346dz3N7LLMVHWjKKjp+7krR0ttZe7tyOjzKFRw9yy8b/I18e0DpxtWpSXJyiuKPjpqvNAKWaRUbVYuEtnzXk/M0ufYrB8PFNe0e6jpZ+LNphsVRxEtJLhT6rV89OS/E0faPIITk7LXe60uB8/xuaXqP2dOMYt6QhFJL0MyrS/it5bep0uFy3CW4XScJbccZzfF33b+KIYrstdXpVFL+Wotf90fwA52euqs/ufqVZS8V3Mt4/LqlL68XH+b60fVbFCdV89QPZfr9bowTgjI2nsyDl1/LzQFd0/FEeAztfrl6kWwMLgQlEzMxsDqPowocWPg/sU6k142Uf7z61mEtGfNPolp/8zWl9mjw/wC+cX/YfRsxloBymavc5LMpbnVZozkczkBqKhjZOZBgRZVxUuRZZRrSu2BAAAAAAAAAAAfoHsdlioYPD04qznTjVqdXOpFSld891HwijocRV4Iq0W7clb5ms7NVF+yYecbz/cUknzaUEtb+BmjnVKblTUrTWrhLSXik913oCE+09BP2cnwyf8M1wt+F9/IjhXTqSbb0vztr+mV+0HZ+jXpWmk2+fNPqnumctgcl/Z58DrVE1s201bkpdAN1nGQwqVLwVpcpwdpLvbXzNXjaeKpRblxSpKLSqSXC2nu4va/obr2deDTjw1FbrZ2fc/xNF2xzivPDrD8FRQTWjaasuSfS9t+gFDtT2t9tQjDgipqMYJxg4aJWva29tNHzKHZ/NKktJJu3MpZdmNSNozV13o6Ohik1orAWala619Dms0ymDu4e4+n8L8uRt8TXNXiKwHMYig4OzVvg/Ahx9TdVrS0epRq5e/4fRgUn3EGyVSLTs00yDkBFkbnrIgfRPoip64mX9KK/9jf9p2eZz0OT+iaP7qu+tWK9IL8TpM1qWuBzObVNzj8fPU6DN8QctiZ3YGBkGSZBgQqOyKBbxMtCoAAAAAAAAAAAH2f6Ne1FOphqdCbSqUlwNbXgn7sl5NJ9670bvtF2dpYmN7uLjeanCSjKCjvJNny76OOyMsbW45OUaFJrjlFuLnLf2cWttN2tk+9H2vG5ApwlCnJwUlwtfWVrW2ewHK5JmLl7kKqqSi7Wno5JbNPv7y9n+bSp4WrF0l7SesZSg3KErq7jJaPS/wBxm7O9h44aq6spuctbckvI6LFQTVmk13gfKuy+fVuLgkpNcm77HYVqimveXqWq+Hpp3UUvBGsxlWwGnxuBpt3SRSqRS0RcxVY1uIqgVcTUNbWmW6zKVQCESxTRWTMimBkxFOMlZq5p8TgGvq6rpzNnKZC4GhlE8N3Ww0Zb79SnSyqpOpGnTXE5Oy7url0S3A+j/RjhnDBSm/8AEqzkvBKMPjBmXO8TubalwUKEKUNFTgox7+FfHn5nE57j9wNNmmJuzTTkZcRVuyuwPGRZ6yLArYp6owE6ru2QAAAAAAAAAGxyDKKmLrwoU/rTer5QivrTl3Jfga4+5fRJ2Z/Z6Ht6kf3tdJq61jS3jHz+s/8AT0A7PIMop4WjCjSVowVu9vnJ97d2bVIjCJNoDDUNZjKpcxlWxocXXArYyruaLGVi5i6+5osXXAr4ioUKtQlXqlCrVA9rVCpOZ5UqGFzAyKRNSMMWZYge3JRPEjNh6EpyjCKvKTskBPDYeVSShBXk/wBXb5I7HL8vjhocnN/Wn8l0Rny/LY4Wnbebs5y6vou40edZlvqBHN82tszksdi3NjF4lyKUmAbINhsi2AbIVJWTJGDEy5AVwAAAAAAAAABv+w2R/tmMpUmvcT9pV/pwtdebtH/UfpSlBJJJHzf6Fsl9nh54iS96tK0f6cLpesuL0R9KTAz0kRr1EkSUjX5hWA12PxKNBja/eW8dWOfxlcDFiq9zUYuoZcTXNZiaoGCvUKVSZKtMrTkB62RTI3JxQE4GaJiijLECcVdpLVvRJc2+SO/7OZKsPDjmr1ZLX+RfZXzNd2Oya1q9Rcr00+X87+XqbrNcaor9eIGuzrH2vqcHmWK4mzYZ1j7t6nPVJXAjJkGetkWwPGRYbItgJSsVJyu7k60tbdDEAAAAAAAAAJQi20lq27JdWyJtOy9DjxmGj1r0r+HGr/dcD9FZPhVh6FGimkoQhTTemqSTb9GbiNrK2veaDNsO6kFZ+9GUZrxi0y9hKjUUm72WoGwnOyNLmFcuYivZHP5jiQNdj625oMXWLmPxBo8TWAw4ioUK8ydeoUqswITZibPZMikASMqR4omSKA9ijf8AZbJP2ifFNfuoPX+eX2fDr+ZSyTKpYmooLSK1nP7K7u98j6PSpwoQUIJKMVZL4+IDG11CPhocJnWaXb1Nh2gzbkjisZiOJsDFiKt2YJHrZCTA8bIthsiAYSB6BgxEOZXL7RSnGzsBEAAAAAAAA33YT/qGG/qfJmhNr2Wr8GMw8v8AOgvKUkn8QP0Q6lxKpYqKqRqVQPcTXNBj67L2Lq6GhxdXcChiqpqMRMuYqZrKzArVZFeRmqGNoDHYlGJKMDLGAEIxL2VZbOvPghtvKXKK6vv7iWWZbKvPhhstZS5RXV9/cdth4Qw0OCCt1fNvrJ9dGBaweHhhqahBWXNvdt/xN82aXPM3ST16kM2zay0ZxWYY1zYHmMxjkUZMNkGwPJMg2etkWwPGAegAAAMGJjzM5gxE+QFcAAAAAAAAlTm4tNOzTTT6NaoiAPv2Bxyq0oVFtOMZLwkr/MyVKxxP0d5spUPZSbvSl5+zk7q3/kvJG/pdoaTqKMUra72l5aoC1iZ3RpMYze4nEwlJRSiuum1//qE8pozvb1UmvyA4nEMpVUdJmOUUk7RnJ9dV+Brf+Fxk3w1JLvaT+YGlkiPCX8Rk1VJuMoyS63i/mairWlB2krelvVAW4xLuW4CdefDBaL60ntFd/f3GTIsmqV1xzvCl9prWXdBP47eJ008fToU+CmlFJPz5Nt833gTqVaeDpcEN+be8nzbOaxedXe5qs5zR1JvXQ1TmBdxuOc2UWzxsi2AbItnjZ4B4AQlUSAmCvLEdDFKbfMC25pczHKuisAMk6zZjAAAAAAAAAAAADYZFmTw9aM1e31Zpc4vf5PyO+qYaE/3lOXC5WlxJJp32evysfMTtuwdLEVIuMaU5UltPaMXzjd2v5beYF6vRrKSkpxdvFX1Xj0LWDzKauqjsraW11LlfCST4XCV/+1v70VJ4SUnaMJPydk+jYGvqYzezPMLXbdte9lrMMrhTitW5ta7WRRws1F358vxA6KlQ4rL7jYywtKkk5KLfgmzRYXMeEo5vmrlpcC/nWfX0WxyWMxkpN6ka1a+5UkwDZFgjJgGyLZGUrbmCpiOgGaUkjDLEdDA3c8AnKq2QAAAAAAAAAAAAAAAAAAAAAfSOyPbiFOFOjNcCjBQX2brnfv38WfNwB+h8Nm9GUb3XqUs2zCnGF7+CR8s7KVlUUqU6koyvH2fvbq0rpJ/6TdY2liFTcPrRWz52Ay5niFVfuvQ1bsnvsYaWYOEJJr3tlpa3iUPbtgbOeJKlatcrOqzG5Ae1JECLZhniEgM0mVqtdLbcw1K7fcYgJSk3uRAAAAAAAAAAAAAAAPTwAAAAAAAAAAAAPYyad1o1qmuTN/h+1NW3DN32XF83Y58AdBLGcd17su9fmYuG25pUzaVsdF2fs7J9HsB65ETDPGR5JlWpWb8OgGWviOS9SsAAAAAAAAAAAAAAAAAAAAAAAAAAAAAAAAAAAAAu09Y+R6AKlSFiAAAAAAAAAAAAAAAAAAAAAAAAAAAAAf/Z"/>
          <p:cNvSpPr>
            <a:spLocks noChangeAspect="1" noChangeArrowheads="1"/>
          </p:cNvSpPr>
          <p:nvPr/>
        </p:nvSpPr>
        <p:spPr bwMode="auto">
          <a:xfrm>
            <a:off x="2173486" y="1504658"/>
            <a:ext cx="171450" cy="171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51435" tIns="25718" rIns="51435" bIns="25718" numCol="1" anchor="t" anchorCtr="0" compatLnSpc="1">
            <a:prstTxWarp prst="textNoShape">
              <a:avLst/>
            </a:prstTxWarp>
          </a:bodyPr>
          <a:lstStyle/>
          <a:p>
            <a:endParaRPr lang="en-US" sz="1013" dirty="0"/>
          </a:p>
        </p:txBody>
      </p:sp>
      <p:sp>
        <p:nvSpPr>
          <p:cNvPr id="8" name="AutoShape 6" descr="data:image/jpeg;base64,/9j/4AAQSkZJRgABAQAAAQABAAD/2wCEAAkGBxAQEhQQEhAQDxAUEBAQEBQQDw8PDw8PFBQWFhQUFBQYHCggGBolHBQUITEhJSkrLi4uFx8zODMsNygtLisBCgoKDg0OGhAQGiwkICQsLCwsLCwsLCwsLCwsLCwsLCwsLCwsLCwsLCwsLCwsLCwsLCwsLCwsLCwsLCwsLCwsLP/AABEIAMIBAwMBIgACEQEDEQH/xAAcAAABBQEBAQAAAAAAAAAAAAAEAAIDBQYBBwj/xAA+EAABBAAFAQUFBQYEBwAAAAABAAIDEQQFEiExQQZRYXGBEyKRobEHMlLB8BQjQtHh8RVicoIkM0NTc6Ky/8QAGQEAAwEBAQAAAAAAAAAAAAAAAQIDAAQF/8QAIhEAAgICAwADAQEBAAAAAAAAAAECEQMhEjFBEyJRYUIy/9oADAMBAAIRAxEAPwDymUIYhFyhDUudHSyaIKTSlC1ThiYJW4liBcFbYlqr5WqiIyRBS7S7S7SIo2kqTqSpYxxJdpKljHEl2kqWMNXE6lxYxxSQx2VGjcM2haDCiWQUKTYo7vwCmjbqU8EXuk+ND9eiRspGNle5n1P1V5kmH3B6kOA8wf6j4Kuw+HL3hv8AmPwtavKMJTI39z72/C7b+SSctFMcbYPLl4dbaprwXs247x6Gz6qiwUIZKYJDpa7YH8Lv4SvQpMDtsNw4PbXUHmv10Wc7TZTf7xvI32SRkVnD1AOKy127HCpB/wCw/EP5Kmmwh7twd/7La9n52YuMQyGp2bMd1NcX+v6i5vlxY73maXVyOHDvCaMqdMSUE1aMlHCfLz4/spJIxzwRyisVt4FBultXOd6LDLMRXung8eCtC1Z2F3juOPNX+Dk1tB68Fc+WFbRbHK9CLUwtRBamFqiUB9KSl0pI2ApZgha3RkwQgG6sibC8OEQQosOpymCA4kKvkVjiiq5ydEpdkeldpPAXdKIhHS5SlpcpazEdJUpKSpYxHSVKSkiEwCEhNIUxCY4IgGNCsGD3a8RaDjG6nc+gkkPEOwgrbwCNAAaAq3DPuu/b5Kxf+HrXwCnLui0OrC+z+HFueRsNltcqwR9gzbf2bK/1BocPnSz+EjjjiLS4a3EbDdb/ALP+zdG1l8N2PfQClLZ0QpIhZg7AI46KCXKdYIrv+HctRhsOG7dFMMM1u9eKCiHmeRZp2blhf7SMHZXuV41k8fssSy3Db3tiPHzV7mvtZSWMGkb27jyFquwPZZhOqaV0hHAaaHxO5TOumCvUZ7OeyrSdUL9bedBI1t8u8eCxWZ5ZJCdxsfmvbX5FhujC094c4OvvtUeaZS14fE/3gb0uIF0e/wAQspuLFljUkeRtPB+KtMsnp1d+yBzHCuhldGehI8x0TcPL7w81Z7RzLTNVSY5qfAbaCnFq5DpIKXFLpSWMUE4QgG6MnCFaN1dEWGQjZSkLkI2UrgiPRV4tBgI7FhBgJ0Ql2IBd0pwC7SwoylylJS5SJiOl2k6l2lkYZS4QpKXCE6AREJjgpSmEIinGBdkK6AmPH0SDlhlURdprm6HmSt1lHZJrqdI5zr3IBrYcALJdnW7A9zl6NFmYY0d+wXJkm+WjuwwTjsIb2XwraLYqo395xJ+aIhw7ISCA4Ab0UNH2twrSGPmt5sBsbS7cdNtvmrDFTNLQ4iVjCLaXs2cDxVE96FZKsdOF0XWX5iyTgq1kcNPovM8vxZjnIDvdPn6LcjE6mei0chpY/wAKTPMx0HS3k+myCwnaHDsFOniafFwPrtfep87wbZKJojqDe/nXI8FnsN2LifIXXTar7oB0n+G749EIJOVyYZ8lH6o1Tc4jeQGyMd5OaSpZY9e6YzIYgdZY3V00jSBXHCPjiAFUtJfbXRk/rs8p+0PLtLhMB4HzCxkJ4XsHbPBB8RFdQvJpItJLe5xC6MUrjRy5oVKzUYA234H4hElqDyc+58keQoT0x49ENJJ9LqUJmsQhWDdF4hDR8q6JeljANlI4JsA2Uj0ShV4sIMBG4tCNCdHPLs6Au0ugLtIiDaXKTw21PHhbQboKTYHSliw73cNP5K4wuCH4CT8VaQYRx6HypSlmrotHA32UEeWfid6D+ZRDMui7r83H8gtE3Lz0BPpuo3YJw6OH+0qXzSfpb4UvCpblkX/brz2/NP8A8AiduBR8yQrSPAvJ2bfnyrPCZTKeWEDqaICPyy/TfFH8My3ABn/Tvx9naizTKHvbrDAAOC1ukeRC9FwOFaNq1Hw/qisxwfu1QFjirsIxyVsDx3o8syKKgB/mWtdkzpW0TsDx+IbbWg5spcx4c1u2qzX8lrsBHYb5b+ZUpSTdl8cGlRTYfsrGTqI0jnSNhfWjyFdY3WWjqGigTvQA2AHCtoogOVDiW6uOE3LWwqCT0jGGIhxf1vqtflkmpoPSt1ns2ZoHcSVe9mIXOZwpXbK9RLYYdrxdXa7Fg2t6ImKH2Zoj3T8kU6NWSZztgxiaOLUUkdIvQmSt2RZkZbP47aW9+y8gzmHRI4dQ4g+YXs+Zx6nBv+ZeZ9vMlGFc33rc8Oc7ztNj7J5VoEySTkdNlckLOZG73q7wtLS2VbEx9EVJJ9JKQ5l8QhY+UTiENHyuhEfS0g4Uj1FBwpXrFfCsxSEaEdiGqBsSojnl2MC7Sm9kkI1hBQREny69ArjAYTUbAP8ANDQxcNHU25bDIsC01Y48QAuXLkOvFjI8tyR53G3mLWuy7I30LLT6KyynBCrDQB37m/Uqykfp2G5SRhe2UlKtIrzk0db894oJn+Hjig4fA/JW8eFvd5vw6KemN6AKyxonzZlcVkpd90vA/DZr0Qn+DO/vuVq5ZgmBwU5QV6KRk62ZuPKyz3tOrwcXafgCicRhXSNFtLa50GgR5BXo0rojH9+EvAPMzJwTS2me702ADiVBl8EkLzHJuCSWOF05vd5q/eHRucXAaTWjws0bPqg86mZGGssOkJB5+61vd9FOVF4sJ9nakbhNksA8EDdWkQAVoxT2JOVaMLmuAMuJER2pmto/Eb3RnZ7GyBxjML4gC5o1aTenbp3q1z6NjyDQ1DgjZw8iosjjAcbNnmzyglUg8rhsMeJ/bBxewQaa0Btvc/vJVlGdguEghKNU9IN2h+lQT7BEWh8QiCyixVNcHHYAgk9wXnP2pZlDI5jGOD3gEuo3QXoHaYVBKe6N/wBCvn+M7EnckdeU2KN7EzTpV+ljlc1OafFbFhsWsJhHVR/Wy2WXS2wI5lqyeNhK6kuqBYyM6GZyp5ShmcroRAtcOdlM5D4c7KdAr4DSNSZEp9KlZGqojLsH9koB96lZ6aCDfEQ7w8hYKjkn4PCHoVhngG69Twt72ZwwfRJvi+4fzWKy7Cat+v8ALovUOy0emILlrk6OlOo2aOBtN24pSQQ2bXY+ETC3Zdaic7kV+IxFOq1WTZhrkELbv78h6Rxji/EnYeqkzwOa4uaLtp28VnMM97GuA3le65HDgHige4DYJZSSuy0I2lReuxWp5DeBsEfAw9UHk2FAHiryOJTim9jypaBvYJCEhWLY10xBU4EnMq8ZhfaxujJqxsRyD0WZ/wANpwEh3ALST9b89/VbZzaVVmuXCUWDpeOCPoe8KeTH6NjyVozeT4739F7tJab6jkfl8VpGT2sZi8tMEvtdTtdaS08EXYp3XrS0eVTB7bv+hSQfhae9nc0PXoqJueRxk6XWePdBefgOFcZ9hfaDSbI8CR9FTYHKwNmgAd1cc/HlPWymHjX2DjnzjWlrz/tDAPirDAZtK4gOhPoR813CYOugHkOdlawYcNGw3+aZJgyzxVSRI11juUbwpwFDIUTkMn2/xAjwc7uP3bmjzdsPqvBhwfJel/a/nQpmEadyfayeDQfdHqd/ReZt4VsSpEMruVEmEP1WoyOaxSyUBoq7yeaj8001aFgzVJKMOvdJch0GReVAzlOc5MYd10EEWcBRDUJAdkVGl9LeEzQp2MULEQwqqJPs5V34JQxaiR5fP+ybqoP9PranwZ94O6H3D4Xu0/EFcbOhFllWFdV+P6+i9ByWmsA/XCxGExHszvxdn8x8CfgtRkmLFVzvtXVCNKQz2jUMkpOOODeSgiH1eh4/2qozzBYwsLo4XuHJqrryu1d8vETUU+2HYrFNldV7dV1+EGjU1jgALsirXOyuFaYw87uPN96kAnjM3tZvae0d+7YAAyGPgNFc+qitq2dDSTpBGW3SuY3BU0eKZC23Gh803CyPe72htrD91p5rvKeLpCSg3t9GiBCilnA6oSXEaW34LP4LMTLI6/utNeZVeStIlHG3bL6XFDgKWKJzhfCgwkBkdsKCvgwNCtHGvSU5VpGexOWar1U4HkEWuYTKmM2DaVxH7xKkfEmWKC6QHkl0Uc+Uh38Th5UpsPlsIFAODu+7JPkdlaBqGlbuj8cfwyySerBThdPQnxTwEUx9bHhMkAG6lPDW0Osl6ZAXUqXtBmrMPE+V3DWl1Dk10R2NxIGw3KwX2pYgswZBPvSOa30vcKHbofpWeRZrmD8TM+Z5997i49zR0aPADZD9ExqkK6jj7GNNFWOAk0uCrEVC5BhRrY8TQCSroptgkocS9lNqSYd1HqToyqNEollAUZGgYCi2OUmdC6CGuUrHoPWnskToRoIxbeo6tB9U7CPI2dw6qPidwoZZLryWl7GZP+0vYxwtt36AqDjvRWOyx7OZC/GPANtaB7x6UvQ8q7Lx4dzS021u++9lW2DwkcDAxjQABWwU7F2Y8EY99kpZm9R6Jdj02XJHAccprlG4K5CjHMa7DSSQveQ15dJDIdhbiSWE8AgnZVf7adRjc/2j2EW671Clt8XFHJ7hGr8lm8Z2We13tGea4c2B9xPRwZ4/6AopBNM1m5a0anX1KvZsW0bKhy0exnkD+SA5nkdj8wm5rjQ1130UtxRfK1OSS6os8wx4DDvvSj7O4PYFw5Oo+qruz8JxTy47sadvErQYomPhXxQ/0yE9fRGhw7g0bKV8lhU2VY8P2OxV22IFdado4Zx4vZHhxSJKjEafSIrIihpwiAVBPugMux7GWENO2vI7FFxjZRyxrAKJ8IBA8fUryv7ZsbboYQfxPP0C9inj/XcV8/fajI85g9r2lulrA2xVtO9jvB/Jc/x1L+FJT+pkgnpic5OQGkKSMph5TgsYsIsRsFxCBySWh7GAqSMqAFSRFZixZZQFFNKChKLao0dKOOKfA1zjTQXHuAtRPRuSZn+zvLtOoFpaR4KlaB7sv8h7PGQ3LsOQ3v8ANejdlctDXNe0aWtJHFWvNJu1hIqNmk8WSvXOx8jv2KMyfeIu++0uLHJy5SKzlGMaiXU826lw0opUs8/vUi8FJYXVezncdFg6foBZUUzTVk0ioWABV2PmtwaixY7YVgYwBqK7+0FxocIZ010xvqpXSiMV1WM0UvaHIjJUjTT22R4g8heZZ9iXl/swDquiByvZ4YnO3J2VLmOSQNcZA0F53PeVLJhUtnRizNaYJ2Yibh4Gg81Z804SGV5Ne70RGEAPukUiRhC02OE/lGbptvshGE6jYq2wGJPB5ShjsJz4OoRSok5Xph+q0lFC7ZSpiJAeU8MTXDdOkd06rDHbUUrk5x0hDttxWDRBM21jvtD7JNzHD6mADFRWYnfjHWN3gfkfVb1zBVIAij8kGgdnyi9ha4tcC1zSWuBFFrgaIPjaRXq/2rdiXFxx2GYXEj/iGNG5of8AMaOprkeFryclTYjVHCnJq6gYcCkmpLBGp8aZScxBgiHwlGMKBhRjFNHTET1GpXBRlXihZD4juvXOyGfsjwbWPmDnXQBO7B0C8hB3RcEtEHuIKYyPa5cW1wDgbRmT4q3UvOoM+jLNQdoeB7zDw7xaVeZPmwOlw60fGlBzp7LcbR6gH7KhzGfS4lHYDFB7AfBVGdn3h4lXk9EccftRY5eabrPJSwrvaPvoENJLpj9FJkT9iULC1pstMXPpFBNwkGrd26ExD9TwFbwigmJvSKzGYdocCAi42WFFjBupcO9YbtEkbKUulIBORJtkbBSlTaTlgEZ5UPWypnGlCXWsOjrm6k8ABdYKSKwGROchpm2iZGIVz+ixiPTqBB5C8j+1fsYxjDj8OzSWn/imMHu0f+qAON+fO+hXrLn0b+PkljoGvaQ5oexzS17SLD2EUR80GrD/AA+ULXQVps97DYuCeWOOJz4Wv/dSWKfEd2+tGj4grO4nCyRO0SNLHdx7vBTokMtJNSQMPpOYwpAp7ClYyJ4gUZGhIyimFTstFjyFE5S2o3q0WMxqlY5RLmpPZqLXL4vaPazoTv5DlbJmGeKIFfJUvYbCaiZTx91v1P5L0L9jBbwoOHMPPiSdmMz/AIHHdWufMtocOm6x08ToXh7ehWjwuZtnjq963TQdLixveSJzJqi9E/JJ6sIDDPoFihw02h6azVpo00JuRXOrZZzLprdavHSKqIzWxmISgSlOy7CEQLoMaU5RsKdaxNjkiU21HLIsZKyGaSynxIZPaVijCHPXLUVrtrAJNSgmjtOJUZfSwASQdCu4WTlp9FJO3UEC5xBvqPogMD5thC4tAO2obd7f7/VZjt92SbiMPbWgTD7prfZbWant6XyPNQPJe2juB8fIp001TEnH0+endj8YP4B8/wCSS97dhG9wSW+OJOz5nBUkblASnNK5mhkHNKna9BRlShToqmFh6aXIcPS1qkRrJi5Rucoy5cA1EAckgfHZMbkemdnHDDYWN5AL3i2A8C93OPxpHR4p8m7nOPqfoqPGze+Ix92NjIx6Df5lWuAK48s3dIvCOrCJo39HO+NhBMxkkTrIrxH5hXsTbUWIwAcOFNSZSkS4HM2vIN7orF94WYmwbozbdkZhseSKPqF0QyWqFcaNNk+Lp260hnulgcPiKNhaHB46wFfHLwlOPpow6wiIeFW4WW1YRuViLCGlOtRBybJLQREHSy0qyadwdvwozOXPpSuo7FArGPEkZMCniUILQRwpGnvWM0gwSBO1hCABd0+KwKCS5McVDdLntFgUdLqQeJG9qeRyHc7oVjChd/D8Fxx0E9zh80M92gqV0gcK/VoDocGWuoZsxCSpyRB43Z8yFdakkuZgQRGpQkkpsohqSSSdBEVJhP8AmR/+SP8A+guJIimwB/ev/wBbvqtBl6SS8+f/AEzsj0XkCKHCSSyHYDjAqc/fHmkknh2Z9FhGN1Y4E7pJLtfZJdGjwRVpEuJKqIyJwhsUUkkRY9gEX30RJyupLFWJqe1JJYRjkkklgHVDKkksYgUMvKSSAQbEoeMpJLDIUnKSSSBj/9k="/>
          <p:cNvSpPr>
            <a:spLocks noChangeAspect="1" noChangeArrowheads="1"/>
          </p:cNvSpPr>
          <p:nvPr/>
        </p:nvSpPr>
        <p:spPr bwMode="auto">
          <a:xfrm>
            <a:off x="2259211" y="1590383"/>
            <a:ext cx="171450" cy="171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51435" tIns="25718" rIns="51435" bIns="25718" numCol="1" anchor="t" anchorCtr="0" compatLnSpc="1">
            <a:prstTxWarp prst="textNoShape">
              <a:avLst/>
            </a:prstTxWarp>
          </a:bodyPr>
          <a:lstStyle/>
          <a:p>
            <a:endParaRPr lang="en-US" sz="1013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8680" y="4497350"/>
            <a:ext cx="1871362" cy="140171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091557" y="2938185"/>
            <a:ext cx="21414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2"/>
                </a:solidFill>
                <a:latin typeface="+mj-lt"/>
              </a:rPr>
              <a:t>Postpartum </a:t>
            </a:r>
            <a:endParaRPr lang="en-US" dirty="0" smtClean="0">
              <a:solidFill>
                <a:schemeClr val="accent2"/>
              </a:solidFill>
              <a:latin typeface="+mj-lt"/>
            </a:endParaRPr>
          </a:p>
          <a:p>
            <a:pPr algn="ctr"/>
            <a:r>
              <a:rPr lang="en-US" dirty="0" smtClean="0">
                <a:solidFill>
                  <a:schemeClr val="accent2"/>
                </a:solidFill>
                <a:latin typeface="+mj-lt"/>
              </a:rPr>
              <a:t>[usually 1-3 years]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95012" y="3025787"/>
            <a:ext cx="2103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+mj-lt"/>
              </a:rPr>
              <a:t>Prenatal/Antenatal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70006" y="6008843"/>
            <a:ext cx="2600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2"/>
                </a:solidFill>
                <a:latin typeface="+mj-lt"/>
              </a:rPr>
              <a:t>Postpartum depression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7661" y="3504896"/>
            <a:ext cx="7657983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n>
                  <a:solidFill>
                    <a:srgbClr val="00206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Perinatal </a:t>
            </a:r>
            <a:r>
              <a:rPr lang="en-US" sz="2800" dirty="0" smtClean="0">
                <a:ln>
                  <a:solidFill>
                    <a:srgbClr val="00206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Period</a:t>
            </a:r>
            <a:endParaRPr lang="en-US" sz="2800" dirty="0">
              <a:ln>
                <a:solidFill>
                  <a:srgbClr val="002060"/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</p:txBody>
      </p:sp>
      <p:pic>
        <p:nvPicPr>
          <p:cNvPr id="1026" name="Picture 2" descr="http://newparent.com/content/uploads/content-center/healthy_pregnancy_tip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855" y="1050637"/>
            <a:ext cx="2365155" cy="1788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www.punjabigraphics.com/images/120/overwhelmed-mom-holding-babies-0-280x280.jpg?__SQUARESPACE_CACHEVERSION=134715991209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3084" y="4497350"/>
            <a:ext cx="1484894" cy="1484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4223084" y="6062056"/>
            <a:ext cx="1516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2"/>
                </a:solidFill>
                <a:latin typeface="+mj-lt"/>
              </a:rPr>
              <a:t>Baby blues</a:t>
            </a:r>
            <a:endParaRPr lang="en-US" dirty="0">
              <a:solidFill>
                <a:schemeClr val="accent2"/>
              </a:solidFill>
              <a:latin typeface="+mj-lt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663185" y="3661772"/>
            <a:ext cx="0" cy="233609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5151367" y="3793879"/>
            <a:ext cx="2817520" cy="16044"/>
          </a:xfrm>
          <a:prstGeom prst="straightConnector1">
            <a:avLst/>
          </a:prstGeom>
          <a:ln w="571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" descr="http://www.khabarindia.in/wp-content/uploads/2014/11/baby-girl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8309" y="1097175"/>
            <a:ext cx="2663393" cy="1772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63316" y="4237479"/>
            <a:ext cx="1481479" cy="1744280"/>
          </a:xfrm>
          <a:prstGeom prst="rect">
            <a:avLst/>
          </a:prstGeom>
        </p:spPr>
      </p:pic>
      <p:cxnSp>
        <p:nvCxnSpPr>
          <p:cNvPr id="28" name="Straight Connector 27"/>
          <p:cNvCxnSpPr/>
          <p:nvPr/>
        </p:nvCxnSpPr>
        <p:spPr>
          <a:xfrm flipH="1" flipV="1">
            <a:off x="661734" y="3777251"/>
            <a:ext cx="2083061" cy="8314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683658" y="6072109"/>
            <a:ext cx="2600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Depression/Sadness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2048" name="Rectangle 2047"/>
          <p:cNvSpPr/>
          <p:nvPr/>
        </p:nvSpPr>
        <p:spPr>
          <a:xfrm>
            <a:off x="4816209" y="6566166"/>
            <a:ext cx="435630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(O’Hara &amp; Swain, 1996; World Federation for Mental Health, 2012)</a:t>
            </a:r>
          </a:p>
        </p:txBody>
      </p:sp>
      <p:sp>
        <p:nvSpPr>
          <p:cNvPr id="2" name="TextBox 1"/>
          <p:cNvSpPr txBox="1"/>
          <p:nvPr/>
        </p:nvSpPr>
        <p:spPr>
          <a:xfrm rot="20890302">
            <a:off x="434928" y="4124153"/>
            <a:ext cx="8066506" cy="144655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endParaRPr lang="en-US" sz="2400" b="1" dirty="0" smtClean="0">
              <a:solidFill>
                <a:schemeClr val="bg1"/>
              </a:solidFill>
              <a:latin typeface="+mj-lt"/>
            </a:endParaRPr>
          </a:p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A majority of cases go undetected and, consequently, untreated!</a:t>
            </a:r>
          </a:p>
          <a:p>
            <a:pPr algn="ctr"/>
            <a:endParaRPr lang="en-US" sz="3200" b="1" dirty="0" smtClean="0">
              <a:solidFill>
                <a:schemeClr val="bg1"/>
              </a:solidFill>
              <a:latin typeface="+mj-lt"/>
            </a:endParaRPr>
          </a:p>
          <a:p>
            <a:pPr algn="r"/>
            <a:r>
              <a:rPr lang="en-US" sz="800" dirty="0">
                <a:solidFill>
                  <a:schemeClr val="bg1"/>
                </a:solidFill>
                <a:latin typeface="+mj-lt"/>
              </a:rPr>
              <a:t>(World Federation for Mental Health, 2012)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88826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0169"/>
    </mc:Choice>
    <mc:Fallback xmlns="">
      <p:transition spd="slow" advTm="1401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6" grpId="0"/>
      <p:bldP spid="31" grpId="0"/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0302311"/>
              </p:ext>
            </p:extLst>
          </p:nvPr>
        </p:nvGraphicFramePr>
        <p:xfrm>
          <a:off x="177800" y="520700"/>
          <a:ext cx="8738267" cy="57738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64735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552"/>
    </mc:Choice>
    <mc:Fallback xmlns="">
      <p:transition spd="slow" advTm="69552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Depression among perinatal Latinas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+mj-lt"/>
              </a:rPr>
              <a:t>In the U.S., </a:t>
            </a:r>
            <a:r>
              <a:rPr lang="en-US" dirty="0" smtClean="0">
                <a:latin typeface="+mj-lt"/>
              </a:rPr>
              <a:t>Latinas are </a:t>
            </a:r>
            <a:r>
              <a:rPr lang="en-US" dirty="0">
                <a:latin typeface="+mj-lt"/>
              </a:rPr>
              <a:t>at an increased risk for PPD due to immigration, higher rates of life and economic stressors, and interpersonal conflict </a:t>
            </a:r>
            <a:r>
              <a:rPr lang="en-US" sz="1000" dirty="0">
                <a:latin typeface="+mj-lt"/>
              </a:rPr>
              <a:t>(Diaz, Cooper, Muñoz, &amp; Le, 2007) </a:t>
            </a:r>
            <a:endParaRPr lang="en-US" sz="1000" dirty="0" smtClean="0">
              <a:latin typeface="+mj-lt"/>
            </a:endParaRPr>
          </a:p>
          <a:p>
            <a:pPr lvl="1"/>
            <a:r>
              <a:rPr lang="en-US" dirty="0" smtClean="0">
                <a:latin typeface="+mj-lt"/>
              </a:rPr>
              <a:t>Depression among pregnant </a:t>
            </a:r>
            <a:r>
              <a:rPr lang="en-US" dirty="0">
                <a:latin typeface="+mj-lt"/>
              </a:rPr>
              <a:t>and postpartum Latinas </a:t>
            </a:r>
            <a:r>
              <a:rPr lang="en-US" dirty="0" smtClean="0">
                <a:latin typeface="+mj-lt"/>
              </a:rPr>
              <a:t>is as high as 56</a:t>
            </a:r>
            <a:r>
              <a:rPr lang="en-US" dirty="0">
                <a:latin typeface="+mj-lt"/>
              </a:rPr>
              <a:t>% </a:t>
            </a:r>
            <a:r>
              <a:rPr lang="en-US" sz="1000" dirty="0">
                <a:latin typeface="+mj-lt"/>
              </a:rPr>
              <a:t>(Chaudron et al., 2005; </a:t>
            </a:r>
            <a:r>
              <a:rPr lang="en-US" sz="1000" dirty="0" smtClean="0">
                <a:latin typeface="+mj-lt"/>
              </a:rPr>
              <a:t>Lara et al., </a:t>
            </a:r>
            <a:r>
              <a:rPr lang="en-US" sz="1000" dirty="0">
                <a:latin typeface="+mj-lt"/>
              </a:rPr>
              <a:t>2009; </a:t>
            </a:r>
            <a:r>
              <a:rPr lang="en-US" sz="1000" dirty="0" smtClean="0">
                <a:latin typeface="+mj-lt"/>
              </a:rPr>
              <a:t>Zayas et al., </a:t>
            </a:r>
            <a:r>
              <a:rPr lang="en-US" sz="1000" dirty="0">
                <a:latin typeface="+mj-lt"/>
              </a:rPr>
              <a:t>2003</a:t>
            </a:r>
            <a:r>
              <a:rPr lang="en-US" sz="1000" dirty="0" smtClean="0">
                <a:latin typeface="+mj-lt"/>
              </a:rPr>
              <a:t>)</a:t>
            </a:r>
            <a:endParaRPr lang="en-US" sz="1000" dirty="0">
              <a:latin typeface="+mj-lt"/>
            </a:endParaRPr>
          </a:p>
          <a:p>
            <a:pPr lvl="1"/>
            <a:endParaRPr lang="en-US" dirty="0" smtClean="0">
              <a:latin typeface="+mj-lt"/>
            </a:endParaRPr>
          </a:p>
          <a:p>
            <a:r>
              <a:rPr lang="en-US" dirty="0" smtClean="0">
                <a:latin typeface="+mj-lt"/>
              </a:rPr>
              <a:t>PPD among women in Spanish-speaking countries ranges from 17-35</a:t>
            </a:r>
            <a:r>
              <a:rPr lang="en-US" sz="1000" dirty="0" smtClean="0">
                <a:latin typeface="+mj-lt"/>
              </a:rPr>
              <a:t>% (</a:t>
            </a:r>
            <a:r>
              <a:rPr lang="en-US" sz="1000" dirty="0">
                <a:latin typeface="+mj-lt"/>
              </a:rPr>
              <a:t>Bonilla-Sepúlveda, 2010; </a:t>
            </a:r>
            <a:r>
              <a:rPr lang="en-US" sz="1000" dirty="0" smtClean="0">
                <a:latin typeface="+mj-lt"/>
              </a:rPr>
              <a:t>Jadresic et al., </a:t>
            </a:r>
            <a:r>
              <a:rPr lang="en-US" sz="1000" dirty="0">
                <a:latin typeface="+mj-lt"/>
              </a:rPr>
              <a:t>2007; </a:t>
            </a:r>
            <a:r>
              <a:rPr lang="en-US" sz="1000" dirty="0" smtClean="0">
                <a:latin typeface="+mj-lt"/>
              </a:rPr>
              <a:t>Melo et al., </a:t>
            </a:r>
            <a:r>
              <a:rPr lang="en-US" sz="1000" dirty="0">
                <a:latin typeface="+mj-lt"/>
              </a:rPr>
              <a:t>2012; </a:t>
            </a:r>
            <a:r>
              <a:rPr lang="en-US" sz="1000" dirty="0" smtClean="0">
                <a:latin typeface="+mj-lt"/>
              </a:rPr>
              <a:t>Tannou et al., 2008)</a:t>
            </a:r>
            <a:endParaRPr lang="en-US" sz="1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77668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Potential barriers to depression treatment among perinatal Latinas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dirty="0" smtClean="0">
                <a:latin typeface="+mj-lt"/>
              </a:rPr>
              <a:t>Language</a:t>
            </a:r>
          </a:p>
          <a:p>
            <a:r>
              <a:rPr lang="en-US" sz="3200" dirty="0" smtClean="0">
                <a:latin typeface="+mj-lt"/>
              </a:rPr>
              <a:t>Health literacy</a:t>
            </a:r>
          </a:p>
          <a:p>
            <a:r>
              <a:rPr lang="en-US" sz="3200" dirty="0" smtClean="0">
                <a:latin typeface="+mj-lt"/>
              </a:rPr>
              <a:t>Variability in symptom expression</a:t>
            </a:r>
          </a:p>
          <a:p>
            <a:endParaRPr lang="en-US" sz="3200" dirty="0" smtClean="0">
              <a:latin typeface="+mj-lt"/>
            </a:endParaRPr>
          </a:p>
          <a:p>
            <a:r>
              <a:rPr lang="en-US" sz="3200" dirty="0" smtClean="0">
                <a:latin typeface="+mj-lt"/>
              </a:rPr>
              <a:t>Coping strategies: reliance on self</a:t>
            </a:r>
          </a:p>
          <a:p>
            <a:r>
              <a:rPr lang="en-US" sz="3200" dirty="0" smtClean="0">
                <a:latin typeface="+mj-lt"/>
              </a:rPr>
              <a:t>Engagement: Trust and privacy</a:t>
            </a:r>
          </a:p>
          <a:p>
            <a:endParaRPr lang="en-US" sz="3200" dirty="0">
              <a:latin typeface="+mj-lt"/>
            </a:endParaRPr>
          </a:p>
          <a:p>
            <a:pPr marL="0" indent="0" algn="r">
              <a:buNone/>
            </a:pPr>
            <a:endParaRPr lang="en-US" sz="1400" dirty="0" smtClean="0">
              <a:latin typeface="+mj-lt"/>
            </a:endParaRPr>
          </a:p>
          <a:p>
            <a:pPr marL="0" indent="0" algn="r">
              <a:buNone/>
            </a:pPr>
            <a:endParaRPr lang="en-US" sz="1400" dirty="0">
              <a:latin typeface="+mj-lt"/>
            </a:endParaRPr>
          </a:p>
          <a:p>
            <a:pPr marL="0" indent="0" algn="r">
              <a:buNone/>
            </a:pPr>
            <a:r>
              <a:rPr lang="en-US" sz="1400" dirty="0" smtClean="0">
                <a:latin typeface="+mj-lt"/>
              </a:rPr>
              <a:t>(Lara-Cinisomo et al., 2014)</a:t>
            </a:r>
            <a:endParaRPr 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75558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a typeface="ＭＳ Ｐゴシック" pitchFamily="-112" charset="-128"/>
              </a:rPr>
              <a:t>Prevention Interventions for PPD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>
                <a:latin typeface="+mj-lt"/>
              </a:rPr>
              <a:t>Prevention interventions are effective at reducing the risk of PPD among non-depressed pregnant and postpartum women</a:t>
            </a:r>
            <a:r>
              <a:rPr lang="en-US" sz="1600" dirty="0">
                <a:latin typeface="+mj-lt"/>
              </a:rPr>
              <a:t> </a:t>
            </a:r>
            <a:r>
              <a:rPr lang="en-US" sz="1050" dirty="0">
                <a:latin typeface="+mj-lt"/>
              </a:rPr>
              <a:t>(Dennis &amp; Dowswell, 2013)</a:t>
            </a:r>
          </a:p>
          <a:p>
            <a:pPr lvl="1"/>
            <a:r>
              <a:rPr lang="en-US" dirty="0" smtClean="0">
                <a:latin typeface="+mj-lt"/>
              </a:rPr>
              <a:t>Few trials </a:t>
            </a:r>
            <a:r>
              <a:rPr lang="en-US" dirty="0">
                <a:latin typeface="+mj-lt"/>
              </a:rPr>
              <a:t>have used innovative </a:t>
            </a:r>
            <a:r>
              <a:rPr lang="en-US" dirty="0" smtClean="0">
                <a:latin typeface="+mj-lt"/>
              </a:rPr>
              <a:t>methods to </a:t>
            </a:r>
            <a:r>
              <a:rPr lang="en-US" dirty="0">
                <a:latin typeface="+mj-lt"/>
              </a:rPr>
              <a:t>reach perinatal </a:t>
            </a:r>
            <a:r>
              <a:rPr lang="en-US" dirty="0" smtClean="0">
                <a:latin typeface="+mj-lt"/>
              </a:rPr>
              <a:t>women. </a:t>
            </a:r>
            <a:endParaRPr lang="en-US" dirty="0">
              <a:latin typeface="+mj-lt"/>
            </a:endParaRPr>
          </a:p>
          <a:p>
            <a:endParaRPr lang="en-US" sz="1000" dirty="0">
              <a:latin typeface="+mj-lt"/>
            </a:endParaRPr>
          </a:p>
          <a:p>
            <a:pPr>
              <a:buFont typeface="Wingdings" pitchFamily="1" charset="2"/>
              <a:buChar char="§"/>
            </a:pPr>
            <a:r>
              <a:rPr lang="en-US" dirty="0" smtClean="0">
                <a:latin typeface="+mj-lt"/>
                <a:ea typeface="ＭＳ Ｐゴシック" pitchFamily="-112" charset="-128"/>
              </a:rPr>
              <a:t>Technology based interventions are a possible solution to identifying, preventing, and treating depression</a:t>
            </a:r>
          </a:p>
          <a:p>
            <a:pPr lvl="1">
              <a:buFont typeface="Wingdings" pitchFamily="1" charset="2"/>
              <a:buChar char="§"/>
            </a:pPr>
            <a:r>
              <a:rPr lang="en-US" dirty="0" smtClean="0">
                <a:latin typeface="+mj-lt"/>
                <a:ea typeface="ＭＳ Ｐゴシック" pitchFamily="-112" charset="-128"/>
              </a:rPr>
              <a:t>Internet</a:t>
            </a:r>
          </a:p>
          <a:p>
            <a:pPr lvl="1">
              <a:buFont typeface="Wingdings" pitchFamily="1" charset="2"/>
              <a:buChar char="§"/>
            </a:pPr>
            <a:r>
              <a:rPr lang="en-US" dirty="0" smtClean="0">
                <a:latin typeface="+mj-lt"/>
                <a:ea typeface="ＭＳ Ｐゴシック" pitchFamily="-112" charset="-128"/>
              </a:rPr>
              <a:t>Computerized</a:t>
            </a:r>
          </a:p>
          <a:p>
            <a:pPr lvl="1">
              <a:buFont typeface="Wingdings" pitchFamily="1" charset="2"/>
              <a:buChar char="§"/>
            </a:pPr>
            <a:r>
              <a:rPr lang="en-US" dirty="0" smtClean="0">
                <a:latin typeface="+mj-lt"/>
                <a:ea typeface="ＭＳ Ｐゴシック" pitchFamily="-112" charset="-128"/>
              </a:rPr>
              <a:t>SMS</a:t>
            </a:r>
          </a:p>
          <a:p>
            <a:pPr lvl="1">
              <a:buFont typeface="Wingdings" pitchFamily="1" charset="2"/>
              <a:buChar char="§"/>
            </a:pPr>
            <a:r>
              <a:rPr lang="en-US" dirty="0" smtClean="0">
                <a:latin typeface="+mj-lt"/>
                <a:ea typeface="ＭＳ Ｐゴシック" pitchFamily="-112" charset="-128"/>
              </a:rPr>
              <a:t>Telephone</a:t>
            </a:r>
          </a:p>
        </p:txBody>
      </p:sp>
    </p:spTree>
    <p:extLst>
      <p:ext uri="{BB962C8B-B14F-4D97-AF65-F5344CB8AC3E}">
        <p14:creationId xmlns:p14="http://schemas.microsoft.com/office/powerpoint/2010/main" val="3260433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762"/>
    </mc:Choice>
    <mc:Fallback xmlns="">
      <p:transition spd="slow" advTm="37762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Technology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en-US" dirty="0" smtClean="0">
                <a:latin typeface="+mj-lt"/>
                <a:ea typeface="ＭＳ Ｐゴシック" pitchFamily="-112" charset="-128"/>
              </a:rPr>
              <a:t>Technology-based </a:t>
            </a:r>
            <a:r>
              <a:rPr lang="en-US" dirty="0">
                <a:latin typeface="+mj-lt"/>
                <a:ea typeface="ＭＳ Ｐゴシック" pitchFamily="-112" charset="-128"/>
              </a:rPr>
              <a:t>interventions are particularly well suited for pregnant women given: 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§"/>
            </a:pPr>
            <a:r>
              <a:rPr lang="en-US" dirty="0">
                <a:latin typeface="+mj-lt"/>
                <a:ea typeface="ＭＳ Ｐゴシック" pitchFamily="-112" charset="-128"/>
                <a:cs typeface="Arial" charset="0"/>
              </a:rPr>
              <a:t>Privacy 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§"/>
            </a:pPr>
            <a:r>
              <a:rPr lang="en-US" dirty="0">
                <a:latin typeface="+mj-lt"/>
                <a:ea typeface="ＭＳ Ｐゴシック" pitchFamily="-112" charset="-128"/>
                <a:cs typeface="Arial" charset="0"/>
              </a:rPr>
              <a:t>Self-paced and accessible 24-hours a day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§"/>
            </a:pPr>
            <a:r>
              <a:rPr lang="en-US" dirty="0">
                <a:latin typeface="+mj-lt"/>
                <a:ea typeface="ＭＳ Ｐゴシック" pitchFamily="-112" charset="-128"/>
                <a:cs typeface="Arial" charset="0"/>
              </a:rPr>
              <a:t>Accessible to individuals who are less inclined to seek psychological services 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§"/>
            </a:pPr>
            <a:r>
              <a:rPr lang="en-US" dirty="0">
                <a:latin typeface="+mj-lt"/>
                <a:ea typeface="ＭＳ Ｐゴシック" pitchFamily="-112" charset="-128"/>
                <a:cs typeface="Arial" charset="0"/>
              </a:rPr>
              <a:t>Pregnant women screening positive for depression can be encouraged to seek medical and psychological consultation</a:t>
            </a:r>
          </a:p>
          <a:p>
            <a:endParaRPr lang="es-MX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30876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Technology</a:t>
            </a:r>
            <a:endParaRPr lang="es-MX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4817629"/>
            <a:ext cx="7886700" cy="1789267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+mj-lt"/>
              </a:rPr>
              <a:t>Countless </a:t>
            </a:r>
            <a:r>
              <a:rPr lang="en-US" dirty="0">
                <a:latin typeface="+mj-lt"/>
              </a:rPr>
              <a:t>websites exist that provide information on perinatal health. </a:t>
            </a:r>
          </a:p>
          <a:p>
            <a:pPr lvl="1"/>
            <a:r>
              <a:rPr lang="en-US" i="1" dirty="0" smtClean="0">
                <a:latin typeface="+mj-lt"/>
              </a:rPr>
              <a:t>depression during pregnancy </a:t>
            </a:r>
            <a:r>
              <a:rPr lang="en-US" dirty="0" smtClean="0">
                <a:latin typeface="+mj-lt"/>
              </a:rPr>
              <a:t>= 33,000,000 sites</a:t>
            </a:r>
          </a:p>
          <a:p>
            <a:pPr lvl="1"/>
            <a:r>
              <a:rPr lang="en-US" i="1" dirty="0">
                <a:latin typeface="+mj-lt"/>
              </a:rPr>
              <a:t>d</a:t>
            </a:r>
            <a:r>
              <a:rPr lang="en-US" i="1" dirty="0" smtClean="0">
                <a:latin typeface="+mj-lt"/>
              </a:rPr>
              <a:t>epression after birth </a:t>
            </a:r>
            <a:r>
              <a:rPr lang="en-US" dirty="0" smtClean="0">
                <a:latin typeface="+mj-lt"/>
              </a:rPr>
              <a:t>= 142,000,000 sites</a:t>
            </a:r>
          </a:p>
          <a:p>
            <a:pPr lvl="1"/>
            <a:endParaRPr lang="en-US" dirty="0" smtClean="0">
              <a:latin typeface="+mj-lt"/>
            </a:endParaRPr>
          </a:p>
          <a:p>
            <a:pPr lvl="1"/>
            <a:endParaRPr lang="en-US" dirty="0">
              <a:latin typeface="+mj-lt"/>
            </a:endParaRPr>
          </a:p>
          <a:p>
            <a:pPr lvl="1"/>
            <a:endParaRPr lang="en-US" dirty="0" smtClean="0">
              <a:latin typeface="+mj-lt"/>
            </a:endParaRPr>
          </a:p>
        </p:txBody>
      </p:sp>
      <p:pic>
        <p:nvPicPr>
          <p:cNvPr id="1027" name="Picture 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30" t="10255" r="17949" b="51852"/>
          <a:stretch>
            <a:fillRect/>
          </a:stretch>
        </p:blipFill>
        <p:spPr bwMode="auto">
          <a:xfrm>
            <a:off x="141918" y="2749463"/>
            <a:ext cx="3781425" cy="1266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52" t="9973" r="14745" b="56977"/>
          <a:stretch/>
        </p:blipFill>
        <p:spPr bwMode="auto">
          <a:xfrm>
            <a:off x="551320" y="1463286"/>
            <a:ext cx="3704095" cy="11049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2" t="9686" r="16505" b="67955"/>
          <a:stretch/>
        </p:blipFill>
        <p:spPr bwMode="auto">
          <a:xfrm>
            <a:off x="4038026" y="3448050"/>
            <a:ext cx="4865762" cy="8738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17240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48768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pic>
        <p:nvPicPr>
          <p:cNvPr id="11" name="Picture 10"/>
          <p:cNvPicPr/>
          <p:nvPr/>
        </p:nvPicPr>
        <p:blipFill rotWithShape="1">
          <a:blip r:embed="rId7"/>
          <a:srcRect l="15384" t="9117" r="10096" b="32763"/>
          <a:stretch/>
        </p:blipFill>
        <p:spPr bwMode="auto">
          <a:xfrm>
            <a:off x="4474663" y="1261794"/>
            <a:ext cx="4429125" cy="1943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Rectangle 3"/>
          <p:cNvSpPr/>
          <p:nvPr/>
        </p:nvSpPr>
        <p:spPr>
          <a:xfrm>
            <a:off x="7030827" y="6535262"/>
            <a:ext cx="210506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sz="1200" dirty="0"/>
              <a:t>(Moore, &amp; Ayers, 2011)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17320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759"/>
    </mc:Choice>
    <mc:Fallback xmlns="">
      <p:transition spd="slow" advTm="647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Technology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Pregnant women are using technology </a:t>
            </a:r>
            <a:r>
              <a:rPr lang="en-US" sz="1000" dirty="0" smtClean="0">
                <a:latin typeface="+mj-lt"/>
              </a:rPr>
              <a:t>(e.g., Larsson, 2009)</a:t>
            </a:r>
          </a:p>
          <a:p>
            <a:pPr lvl="1"/>
            <a:r>
              <a:rPr lang="en-US" dirty="0" smtClean="0">
                <a:latin typeface="+mj-lt"/>
              </a:rPr>
              <a:t>Accessed throughout the day</a:t>
            </a:r>
          </a:p>
          <a:p>
            <a:pPr lvl="1"/>
            <a:r>
              <a:rPr lang="en-US" dirty="0" smtClean="0">
                <a:latin typeface="+mj-lt"/>
              </a:rPr>
              <a:t>Email, social media, Internet search</a:t>
            </a:r>
          </a:p>
          <a:p>
            <a:pPr lvl="1"/>
            <a:r>
              <a:rPr lang="en-US" dirty="0" smtClean="0">
                <a:latin typeface="+mj-lt"/>
              </a:rPr>
              <a:t>Younger women more willing to use mobile technology</a:t>
            </a:r>
          </a:p>
          <a:p>
            <a:endParaRPr lang="en-US" dirty="0" smtClean="0">
              <a:latin typeface="+mj-lt"/>
            </a:endParaRPr>
          </a:p>
          <a:p>
            <a:r>
              <a:rPr lang="en-US" dirty="0" smtClean="0">
                <a:latin typeface="+mj-lt"/>
              </a:rPr>
              <a:t>In a global community of mostly Spanish-speaking pregnant and new mothers (</a:t>
            </a:r>
            <a:r>
              <a:rPr lang="en-US" i="1" dirty="0" smtClean="0">
                <a:latin typeface="+mj-lt"/>
              </a:rPr>
              <a:t>N</a:t>
            </a:r>
            <a:r>
              <a:rPr lang="en-US" dirty="0" smtClean="0">
                <a:latin typeface="+mj-lt"/>
              </a:rPr>
              <a:t>=509) </a:t>
            </a:r>
            <a:r>
              <a:rPr lang="en-US" sz="1000" dirty="0" smtClean="0">
                <a:latin typeface="+mj-lt"/>
              </a:rPr>
              <a:t>(Osma &amp; Barrera, 2015)</a:t>
            </a:r>
          </a:p>
          <a:p>
            <a:pPr lvl="1"/>
            <a:r>
              <a:rPr lang="en-US" dirty="0" smtClean="0">
                <a:latin typeface="+mj-lt"/>
              </a:rPr>
              <a:t>44.2% access the Internet at home and/or by mobile device (43.8%)</a:t>
            </a:r>
          </a:p>
          <a:p>
            <a:endParaRPr lang="en-US" sz="1050" dirty="0">
              <a:latin typeface="+mj-lt"/>
            </a:endParaRPr>
          </a:p>
          <a:p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36556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lgbt.ba/site/wp-content/uploads/2014/01/group2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5504" y="5253784"/>
            <a:ext cx="1710353" cy="1524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helpforwomen.net/sites/default/files/pictures/img_4324_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3612" y="1818094"/>
            <a:ext cx="2420198" cy="1613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i2.wp.com/dailymom.com/portal/wp-content/uploads/2014/09/2014-08-31_20140831_DSC_0520.jpg?resize=560%2C37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5419" y="3519571"/>
            <a:ext cx="2280438" cy="1527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images.agoramedia.com/wte3.0/gcms/pregnant-woman-in-white-laptop-full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2429" y="3903372"/>
            <a:ext cx="1929251" cy="1446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381467" y="6150114"/>
            <a:ext cx="15160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Least</a:t>
            </a:r>
          </a:p>
          <a:p>
            <a:pPr algn="ctr"/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preferred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36608" y="1693738"/>
            <a:ext cx="15343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MOST</a:t>
            </a:r>
          </a:p>
          <a:p>
            <a:pPr algn="ctr"/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preferred</a:t>
            </a:r>
            <a:endParaRPr lang="en-US" sz="20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363503" y="1354469"/>
            <a:ext cx="3180099" cy="43837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endParaRPr lang="en-US" sz="2400" dirty="0" smtClean="0">
              <a:latin typeface="+mj-lt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en-US" sz="2400" dirty="0" smtClean="0">
              <a:latin typeface="+mj-lt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2400" dirty="0" smtClean="0">
                <a:latin typeface="+mj-lt"/>
              </a:rPr>
              <a:t>Prenatal </a:t>
            </a:r>
            <a:r>
              <a:rPr lang="en-US" sz="2400" dirty="0">
                <a:latin typeface="+mj-lt"/>
              </a:rPr>
              <a:t>physical and emotional </a:t>
            </a:r>
            <a:r>
              <a:rPr lang="en-US" sz="2400" dirty="0" smtClean="0">
                <a:latin typeface="+mj-lt"/>
              </a:rPr>
              <a:t>health and infant development</a:t>
            </a:r>
          </a:p>
          <a:p>
            <a:pPr marL="0" indent="0" algn="ctr">
              <a:spcBef>
                <a:spcPts val="0"/>
              </a:spcBef>
              <a:buNone/>
            </a:pPr>
            <a:endParaRPr lang="en-US" sz="2400" dirty="0">
              <a:latin typeface="+mj-lt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2400" dirty="0">
                <a:latin typeface="+mj-lt"/>
              </a:rPr>
              <a:t>Baby’s health and </a:t>
            </a:r>
            <a:r>
              <a:rPr lang="en-US" sz="2400" dirty="0" smtClean="0">
                <a:latin typeface="+mj-lt"/>
              </a:rPr>
              <a:t>care</a:t>
            </a:r>
          </a:p>
          <a:p>
            <a:pPr marL="0" indent="0" algn="ctr">
              <a:spcBef>
                <a:spcPts val="0"/>
              </a:spcBef>
              <a:buNone/>
            </a:pPr>
            <a:endParaRPr lang="en-US" sz="2400" dirty="0">
              <a:latin typeface="+mj-lt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2400" dirty="0" smtClean="0">
                <a:latin typeface="+mj-lt"/>
              </a:rPr>
              <a:t>Prenatal and postpartum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400" dirty="0" smtClean="0">
                <a:latin typeface="+mj-lt"/>
              </a:rPr>
              <a:t>emotional state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400" dirty="0" smtClean="0">
                <a:solidFill>
                  <a:schemeClr val="bg1">
                    <a:lumMod val="75000"/>
                  </a:schemeClr>
                </a:solidFill>
                <a:latin typeface="+mj-lt"/>
              </a:rPr>
              <a:t>[and]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400" dirty="0" smtClean="0">
                <a:latin typeface="+mj-lt"/>
              </a:rPr>
              <a:t>Communication with partners</a:t>
            </a:r>
            <a:endParaRPr lang="en-US" sz="2400" dirty="0">
              <a:latin typeface="+mj-lt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4806850" y="5586852"/>
            <a:ext cx="2167587" cy="714602"/>
          </a:xfrm>
          <a:prstGeom prst="rect">
            <a:avLst/>
          </a:prstGeom>
          <a:solidFill>
            <a:srgbClr val="92D05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b="1" dirty="0" smtClean="0">
                <a:solidFill>
                  <a:schemeClr val="bg1"/>
                </a:solidFill>
                <a:latin typeface="+mj-lt"/>
              </a:rPr>
              <a:t>With partners: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b="1" dirty="0" smtClean="0">
                <a:solidFill>
                  <a:schemeClr val="bg1"/>
                </a:solidFill>
                <a:latin typeface="+mj-lt"/>
              </a:rPr>
              <a:t>Improving communication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b="1" dirty="0" smtClean="0">
                <a:solidFill>
                  <a:schemeClr val="bg1"/>
                </a:solidFill>
                <a:latin typeface="+mj-lt"/>
              </a:rPr>
              <a:t>Child development/care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600" b="1" dirty="0" smtClean="0">
              <a:solidFill>
                <a:schemeClr val="bg1"/>
              </a:solidFill>
              <a:latin typeface="+mj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6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63503" y="75939"/>
            <a:ext cx="822295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latin typeface="+mj-lt"/>
              </a:rPr>
              <a:t>Prevention intervention topic and delivery preferences</a:t>
            </a:r>
            <a:endParaRPr lang="en-US" sz="3600" dirty="0">
              <a:latin typeface="+mj-lt"/>
            </a:endParaRPr>
          </a:p>
        </p:txBody>
      </p:sp>
      <p:sp>
        <p:nvSpPr>
          <p:cNvPr id="12" name="Up Arrow 11"/>
          <p:cNvSpPr/>
          <p:nvPr/>
        </p:nvSpPr>
        <p:spPr>
          <a:xfrm>
            <a:off x="3727534" y="2401624"/>
            <a:ext cx="752537" cy="3819662"/>
          </a:xfrm>
          <a:prstGeom prst="up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886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ea typeface="ＭＳ Ｐゴシック" pitchFamily="-112" charset="-128"/>
              </a:rPr>
              <a:t>Technology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530225" y="1633537"/>
            <a:ext cx="8156575" cy="4614863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dirty="0" smtClean="0">
                <a:latin typeface="+mj-lt"/>
                <a:ea typeface="ＭＳ Ｐゴシック" pitchFamily="-112" charset="-128"/>
              </a:rPr>
              <a:t>The Internet is a useful tool to recruit/screen for PPD 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dirty="0" smtClean="0">
                <a:latin typeface="+mj-lt"/>
                <a:ea typeface="ＭＳ Ｐゴシック" pitchFamily="-112" charset="-128"/>
              </a:rPr>
              <a:t>Telephone-based peer support effective in preventing postnatal depression among women at high risk</a:t>
            </a:r>
            <a:endParaRPr lang="en-US" sz="1400" dirty="0" smtClean="0">
              <a:latin typeface="+mj-lt"/>
              <a:ea typeface="ＭＳ Ｐゴシック" pitchFamily="-112" charset="-128"/>
            </a:endParaRP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dirty="0" smtClean="0">
                <a:latin typeface="+mj-lt"/>
                <a:ea typeface="ＭＳ Ｐゴシック" pitchFamily="-112" charset="-128"/>
              </a:rPr>
              <a:t>Web-based educational materials focused on postpartum depression have been well-received by clinicians</a:t>
            </a:r>
            <a:r>
              <a:rPr lang="en-US" sz="3600" dirty="0" smtClean="0">
                <a:latin typeface="+mj-lt"/>
                <a:ea typeface="ＭＳ Ｐゴシック" pitchFamily="-112" charset="-128"/>
              </a:rPr>
              <a:t> </a:t>
            </a:r>
            <a:endParaRPr lang="en-US" sz="1100" dirty="0" smtClean="0">
              <a:latin typeface="+mj-lt"/>
              <a:ea typeface="ＭＳ Ｐゴシック" pitchFamily="-112" charset="-128"/>
            </a:endParaRP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dirty="0" smtClean="0">
                <a:latin typeface="+mj-lt"/>
              </a:rPr>
              <a:t>Text </a:t>
            </a:r>
            <a:r>
              <a:rPr lang="en-US" dirty="0">
                <a:latin typeface="+mj-lt"/>
              </a:rPr>
              <a:t>messaging programs for depressed mothers are acceptable, feasible, and low cost </a:t>
            </a:r>
            <a:endParaRPr lang="en-US" dirty="0" smtClean="0">
              <a:latin typeface="+mj-lt"/>
            </a:endParaRPr>
          </a:p>
          <a:p>
            <a:pPr lvl="1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dirty="0" smtClean="0">
                <a:latin typeface="+mj-lt"/>
              </a:rPr>
              <a:t>Few </a:t>
            </a:r>
            <a:r>
              <a:rPr lang="en-US" dirty="0">
                <a:latin typeface="+mj-lt"/>
              </a:rPr>
              <a:t>differences between age, race, income, older </a:t>
            </a:r>
            <a:r>
              <a:rPr lang="en-US" dirty="0" smtClean="0">
                <a:latin typeface="+mj-lt"/>
              </a:rPr>
              <a:t>children</a:t>
            </a:r>
          </a:p>
          <a:p>
            <a:pPr marL="457200" lvl="1" indent="0">
              <a:spcBef>
                <a:spcPts val="1200"/>
              </a:spcBef>
              <a:buNone/>
            </a:pPr>
            <a:endParaRPr lang="en-US" dirty="0" smtClean="0">
              <a:latin typeface="+mj-lt"/>
            </a:endParaRPr>
          </a:p>
          <a:p>
            <a:pPr marL="457200" lvl="1" indent="0" algn="r">
              <a:buNone/>
            </a:pPr>
            <a:r>
              <a:rPr lang="en-US" sz="1000" dirty="0" smtClean="0">
                <a:latin typeface="+mj-lt"/>
              </a:rPr>
              <a:t>(Broom et al., 2015; Dennis et al., 2009; </a:t>
            </a:r>
            <a:r>
              <a:rPr lang="en-US" sz="1000" dirty="0" smtClean="0">
                <a:latin typeface="+mj-lt"/>
                <a:ea typeface="ＭＳ Ｐゴシック" pitchFamily="-112" charset="-128"/>
              </a:rPr>
              <a:t>Le </a:t>
            </a:r>
            <a:r>
              <a:rPr lang="en-US" sz="1000" dirty="0">
                <a:latin typeface="+mj-lt"/>
                <a:ea typeface="ＭＳ Ｐゴシック" pitchFamily="-112" charset="-128"/>
              </a:rPr>
              <a:t>et al., </a:t>
            </a:r>
            <a:r>
              <a:rPr lang="en-US" sz="1000" dirty="0" smtClean="0">
                <a:latin typeface="+mj-lt"/>
                <a:ea typeface="ＭＳ Ｐゴシック" pitchFamily="-112" charset="-128"/>
              </a:rPr>
              <a:t>2009; </a:t>
            </a:r>
            <a:r>
              <a:rPr lang="en-US" sz="1000" dirty="0" smtClean="0">
                <a:latin typeface="+mj-lt"/>
              </a:rPr>
              <a:t>Peragallo </a:t>
            </a:r>
            <a:r>
              <a:rPr lang="en-US" sz="1000" dirty="0">
                <a:latin typeface="+mj-lt"/>
              </a:rPr>
              <a:t>Urrutia et al., </a:t>
            </a:r>
            <a:r>
              <a:rPr lang="en-US" sz="1000" dirty="0" smtClean="0">
                <a:latin typeface="+mj-lt"/>
              </a:rPr>
              <a:t>2015; Wisner et al., 2008)</a:t>
            </a: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03807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Internet interventions for PPD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90689"/>
            <a:ext cx="7886700" cy="4051562"/>
          </a:xfrm>
        </p:spPr>
        <p:txBody>
          <a:bodyPr>
            <a:normAutofit/>
          </a:bodyPr>
          <a:lstStyle/>
          <a:p>
            <a:endParaRPr lang="en-US" sz="1400" dirty="0">
              <a:latin typeface="+mj-lt"/>
            </a:endParaRPr>
          </a:p>
          <a:p>
            <a:r>
              <a:rPr lang="en-US" sz="2400" dirty="0" smtClean="0">
                <a:latin typeface="+mj-lt"/>
              </a:rPr>
              <a:t>Demonstrate treatment effects </a:t>
            </a:r>
            <a:r>
              <a:rPr lang="en-US" sz="1200" dirty="0" smtClean="0">
                <a:latin typeface="+mj-lt"/>
              </a:rPr>
              <a:t>(O’Mahen </a:t>
            </a:r>
            <a:r>
              <a:rPr lang="en-US" sz="1200" dirty="0">
                <a:latin typeface="+mj-lt"/>
              </a:rPr>
              <a:t>et al., 2012, 2013 and Danaher et al., </a:t>
            </a:r>
            <a:r>
              <a:rPr lang="en-US" sz="1200" dirty="0" smtClean="0">
                <a:latin typeface="+mj-lt"/>
              </a:rPr>
              <a:t>2012) </a:t>
            </a:r>
            <a:endParaRPr lang="en-US" sz="1200" dirty="0">
              <a:latin typeface="+mj-lt"/>
            </a:endParaRPr>
          </a:p>
          <a:p>
            <a:r>
              <a:rPr lang="en-US" sz="2400" dirty="0" smtClean="0">
                <a:latin typeface="+mj-lt"/>
              </a:rPr>
              <a:t>Potential for prevention effects </a:t>
            </a:r>
            <a:r>
              <a:rPr lang="en-US" sz="1200" dirty="0" smtClean="0">
                <a:latin typeface="+mj-lt"/>
              </a:rPr>
              <a:t>(Haga </a:t>
            </a:r>
            <a:r>
              <a:rPr lang="en-US" sz="1200" dirty="0">
                <a:latin typeface="+mj-lt"/>
              </a:rPr>
              <a:t>et al., 2013; Jones et al., 2013)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8650" y="3397354"/>
            <a:ext cx="7886700" cy="830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C00000"/>
                </a:solidFill>
                <a:latin typeface="+mj-lt"/>
              </a:rPr>
              <a:t>Currently, there are no published Internet interventions designed specifically for </a:t>
            </a:r>
            <a:r>
              <a:rPr lang="en-US" sz="2400" dirty="0" smtClean="0">
                <a:solidFill>
                  <a:srgbClr val="C00000"/>
                </a:solidFill>
                <a:latin typeface="+mj-lt"/>
              </a:rPr>
              <a:t>Spanish-speaking perinatal women</a:t>
            </a:r>
            <a:endParaRPr lang="en-US" sz="2400" dirty="0">
              <a:solidFill>
                <a:srgbClr val="C00000"/>
              </a:solidFill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29660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799"/>
    </mc:Choice>
    <mc:Fallback xmlns="">
      <p:transition spd="slow" advTm="757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852055" y="204770"/>
            <a:ext cx="8151268" cy="1325563"/>
          </a:xfrm>
        </p:spPr>
        <p:txBody>
          <a:bodyPr>
            <a:normAutofit/>
          </a:bodyPr>
          <a:lstStyle/>
          <a:p>
            <a:pPr algn="r"/>
            <a:r>
              <a:rPr lang="en-US" sz="3200" b="1" dirty="0">
                <a:solidFill>
                  <a:schemeClr val="bg2">
                    <a:lumMod val="25000"/>
                  </a:schemeClr>
                </a:solidFill>
                <a:ea typeface="ＭＳ Ｐゴシック" pitchFamily="1" charset="-128"/>
              </a:rPr>
              <a:t>Mothers </a:t>
            </a: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ea typeface="ＭＳ Ｐゴシック" pitchFamily="1" charset="-128"/>
              </a:rPr>
              <a:t>Babies/Mamás y Bebés </a:t>
            </a:r>
            <a:r>
              <a:rPr lang="en-US" sz="3200" b="1" dirty="0" smtClean="0">
                <a:solidFill>
                  <a:schemeClr val="bg2">
                    <a:lumMod val="25000"/>
                  </a:schemeClr>
                </a:solidFill>
                <a:ea typeface="ＭＳ Ｐゴシック" pitchFamily="1" charset="-128"/>
              </a:rPr>
              <a:t>Internet Project</a:t>
            </a:r>
            <a:endParaRPr lang="en-US" sz="3200" b="1" dirty="0">
              <a:solidFill>
                <a:schemeClr val="bg2">
                  <a:lumMod val="25000"/>
                </a:schemeClr>
              </a:solidFill>
              <a:ea typeface="ＭＳ Ｐゴシック" pitchFamily="1" charset="-128"/>
            </a:endParaRPr>
          </a:p>
        </p:txBody>
      </p:sp>
      <p:sp>
        <p:nvSpPr>
          <p:cNvPr id="4101" name="Rectangle 1027"/>
          <p:cNvSpPr>
            <a:spLocks noGrp="1" noChangeArrowheads="1"/>
          </p:cNvSpPr>
          <p:nvPr>
            <p:ph idx="1"/>
          </p:nvPr>
        </p:nvSpPr>
        <p:spPr>
          <a:xfrm>
            <a:off x="852055" y="2005446"/>
            <a:ext cx="7663295" cy="3865418"/>
          </a:xfrm>
        </p:spPr>
        <p:txBody>
          <a:bodyPr>
            <a:normAutofit/>
          </a:bodyPr>
          <a:lstStyle/>
          <a:p>
            <a:pPr marL="257175" indent="-257175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§"/>
              <a:defRPr/>
            </a:pPr>
            <a:r>
              <a:rPr lang="en-US" dirty="0">
                <a:latin typeface="+mj-lt"/>
              </a:rPr>
              <a:t>Fully automated </a:t>
            </a:r>
            <a:r>
              <a:rPr lang="en-US" dirty="0" smtClean="0">
                <a:latin typeface="+mj-lt"/>
                <a:ea typeface="ＭＳ Ｐゴシック" pitchFamily="-112" charset="-128"/>
              </a:rPr>
              <a:t>depression </a:t>
            </a:r>
            <a:r>
              <a:rPr lang="en-US" dirty="0">
                <a:latin typeface="+mj-lt"/>
                <a:ea typeface="ＭＳ Ｐゴシック" pitchFamily="-112" charset="-128"/>
              </a:rPr>
              <a:t>prevention </a:t>
            </a:r>
            <a:r>
              <a:rPr lang="en-US" dirty="0" smtClean="0">
                <a:latin typeface="+mj-lt"/>
                <a:ea typeface="ＭＳ Ｐゴシック" pitchFamily="-112" charset="-128"/>
              </a:rPr>
              <a:t>Internet intervention </a:t>
            </a:r>
          </a:p>
          <a:p>
            <a:pPr marL="257175" indent="-257175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§"/>
              <a:defRPr/>
            </a:pPr>
            <a:endParaRPr lang="en-US" dirty="0">
              <a:latin typeface="+mj-lt"/>
              <a:ea typeface="ＭＳ Ｐゴシック" pitchFamily="-112" charset="-128"/>
            </a:endParaRPr>
          </a:p>
          <a:p>
            <a:pPr marL="257175" indent="-257175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§"/>
              <a:defRPr/>
            </a:pPr>
            <a:r>
              <a:rPr lang="en-US" dirty="0" smtClean="0">
                <a:latin typeface="+mj-lt"/>
                <a:ea typeface="ＭＳ Ｐゴシック" pitchFamily="-112" charset="-128"/>
              </a:rPr>
              <a:t>Recruit global sample of English and Spanish-speaking pregnant women</a:t>
            </a:r>
          </a:p>
          <a:p>
            <a:pPr marL="257175" indent="-257175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§"/>
              <a:defRPr/>
            </a:pPr>
            <a:endParaRPr lang="en-US" dirty="0">
              <a:latin typeface="+mj-lt"/>
              <a:ea typeface="ＭＳ Ｐゴシック" pitchFamily="-112" charset="-128"/>
            </a:endParaRPr>
          </a:p>
          <a:p>
            <a:pPr marL="257175" indent="-257175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§"/>
              <a:defRPr/>
            </a:pPr>
            <a:r>
              <a:rPr lang="en-US" dirty="0" smtClean="0">
                <a:latin typeface="+mj-lt"/>
                <a:ea typeface="ＭＳ Ｐゴシック" pitchFamily="-112" charset="-128"/>
              </a:rPr>
              <a:t>Two condition pilot RCT</a:t>
            </a:r>
          </a:p>
        </p:txBody>
      </p:sp>
      <p:pic>
        <p:nvPicPr>
          <p:cNvPr id="5" name="Picture 4" descr="F:\eMB Lesson Images\LOGO_LJ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7056" y="365126"/>
            <a:ext cx="863187" cy="109901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78210478"/>
      </p:ext>
    </p:extLst>
  </p:cSld>
  <p:clrMapOvr>
    <a:masterClrMapping/>
  </p:clrMapOvr>
  <p:transition advTm="29842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r="261" b="46392"/>
          <a:stretch/>
        </p:blipFill>
        <p:spPr>
          <a:xfrm>
            <a:off x="1674748" y="164177"/>
            <a:ext cx="5565903" cy="1981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00" y="3439883"/>
            <a:ext cx="3975100" cy="27690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1993" t="1915" r="1847" b="1982"/>
          <a:stretch/>
        </p:blipFill>
        <p:spPr>
          <a:xfrm>
            <a:off x="4591049" y="3583139"/>
            <a:ext cx="4381500" cy="2482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angle 1026"/>
          <p:cNvSpPr txBox="1">
            <a:spLocks noChangeArrowheads="1"/>
          </p:cNvSpPr>
          <p:nvPr/>
        </p:nvSpPr>
        <p:spPr>
          <a:xfrm>
            <a:off x="165100" y="2641600"/>
            <a:ext cx="8978899" cy="117648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ＭＳ Ｐゴシック" pitchFamily="1" charset="-128"/>
              </a:rPr>
              <a:t>Mothers and Babies/Mamás y Bebés Internet Project</a:t>
            </a:r>
            <a:endParaRPr lang="en-US" sz="3200" b="1" dirty="0">
              <a:solidFill>
                <a:schemeClr val="tx1">
                  <a:lumMod val="85000"/>
                  <a:lumOff val="15000"/>
                </a:schemeClr>
              </a:solidFill>
              <a:ea typeface="ＭＳ Ｐゴシック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572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355600" y="152400"/>
            <a:ext cx="7620000" cy="1143000"/>
          </a:xfrm>
        </p:spPr>
        <p:txBody>
          <a:bodyPr/>
          <a:lstStyle/>
          <a:p>
            <a:r>
              <a:rPr lang="en-US" sz="3600" b="1" dirty="0" smtClean="0">
                <a:ea typeface="ＭＳ Ｐゴシック" pitchFamily="1" charset="-128"/>
              </a:rPr>
              <a:t>Procedures</a:t>
            </a:r>
            <a:endParaRPr lang="en-US" sz="2800" b="1" dirty="0" smtClean="0">
              <a:ea typeface="ＭＳ Ｐゴシック" pitchFamily="1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882900"/>
            <a:ext cx="7543800" cy="33401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§"/>
              <a:defRPr/>
            </a:pPr>
            <a:r>
              <a:rPr lang="en-US" sz="2400" dirty="0" smtClean="0">
                <a:latin typeface="+mj-lt"/>
              </a:rPr>
              <a:t>Eligibility Screening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en-US" sz="2400" dirty="0" smtClean="0">
                <a:latin typeface="+mj-lt"/>
              </a:rPr>
              <a:t>Baseline </a:t>
            </a:r>
          </a:p>
          <a:p>
            <a:pPr lvl="1">
              <a:buFont typeface="Wingdings" pitchFamily="2" charset="2"/>
              <a:buChar char="§"/>
              <a:defRPr/>
            </a:pPr>
            <a:r>
              <a:rPr lang="en-US" sz="2000" dirty="0" smtClean="0">
                <a:latin typeface="+mj-lt"/>
              </a:rPr>
              <a:t>Demographics</a:t>
            </a:r>
          </a:p>
          <a:p>
            <a:pPr lvl="1">
              <a:buFont typeface="Wingdings" pitchFamily="2" charset="2"/>
              <a:buChar char="§"/>
              <a:defRPr/>
            </a:pPr>
            <a:r>
              <a:rPr lang="en-US" sz="2000" dirty="0" smtClean="0">
                <a:latin typeface="+mj-lt"/>
              </a:rPr>
              <a:t>Pregnancy History</a:t>
            </a:r>
          </a:p>
          <a:p>
            <a:pPr lvl="1">
              <a:buFont typeface="Wingdings" pitchFamily="2" charset="2"/>
              <a:buChar char="§"/>
              <a:defRPr/>
            </a:pPr>
            <a:r>
              <a:rPr lang="en-US" sz="2000" dirty="0" smtClean="0">
                <a:latin typeface="+mj-lt"/>
              </a:rPr>
              <a:t>Depression History (MDE Screener, CES-D)</a:t>
            </a:r>
          </a:p>
          <a:p>
            <a:pPr lvl="1">
              <a:buFont typeface="Wingdings" pitchFamily="2" charset="2"/>
              <a:buChar char="§"/>
              <a:defRPr/>
            </a:pPr>
            <a:r>
              <a:rPr lang="en-US" sz="2000" dirty="0" smtClean="0">
                <a:latin typeface="+mj-lt"/>
              </a:rPr>
              <a:t>Randomization (real time)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en-US" sz="2400" dirty="0" smtClean="0">
                <a:latin typeface="+mj-lt"/>
              </a:rPr>
              <a:t>Follow-up</a:t>
            </a:r>
          </a:p>
          <a:p>
            <a:pPr lvl="1">
              <a:buFont typeface="Wingdings" pitchFamily="2" charset="2"/>
              <a:buChar char="§"/>
              <a:defRPr/>
            </a:pPr>
            <a:r>
              <a:rPr lang="en-US" sz="2000" dirty="0" smtClean="0">
                <a:latin typeface="+mj-lt"/>
              </a:rPr>
              <a:t>Monthly, up to 6 months postpartum</a:t>
            </a:r>
          </a:p>
          <a:p>
            <a:pPr lvl="2">
              <a:buFont typeface="Wingdings" pitchFamily="2" charset="2"/>
              <a:buChar char="§"/>
              <a:defRPr/>
            </a:pPr>
            <a:r>
              <a:rPr lang="en-US" dirty="0" smtClean="0">
                <a:latin typeface="+mj-lt"/>
              </a:rPr>
              <a:t>Pregnancy status, MDE Screener, EPDS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301571996"/>
              </p:ext>
            </p:extLst>
          </p:nvPr>
        </p:nvGraphicFramePr>
        <p:xfrm>
          <a:off x="533400" y="482600"/>
          <a:ext cx="8229600" cy="266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42199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194" y="391728"/>
            <a:ext cx="8099306" cy="763972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 smtClean="0"/>
              <a:t>Global community represented by 189 countries</a:t>
            </a:r>
            <a:br>
              <a:rPr lang="en-US" sz="3200" b="1" dirty="0" smtClean="0"/>
            </a:br>
            <a:r>
              <a:rPr lang="en-US" sz="2000" dirty="0" smtClean="0"/>
              <a:t>[@ Eligibility Screening]</a:t>
            </a:r>
            <a:endParaRPr lang="es-MX" sz="20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4384010"/>
              </p:ext>
            </p:extLst>
          </p:nvPr>
        </p:nvGraphicFramePr>
        <p:xfrm>
          <a:off x="727194" y="1422398"/>
          <a:ext cx="7663465" cy="479486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3991387"/>
                <a:gridCol w="3672078"/>
              </a:tblGrid>
              <a:tr h="75048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Spanish </a:t>
                      </a:r>
                    </a:p>
                    <a:p>
                      <a:pPr algn="ctr"/>
                      <a:r>
                        <a:rPr lang="en-US" sz="2000" dirty="0" smtClean="0"/>
                        <a:t>(n=11,945)</a:t>
                      </a:r>
                      <a:endParaRPr lang="es-MX" sz="2000" dirty="0">
                        <a:latin typeface="Century Gothic" panose="020B05020202020202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English </a:t>
                      </a:r>
                    </a:p>
                    <a:p>
                      <a:pPr algn="ctr"/>
                      <a:r>
                        <a:rPr lang="en-US" sz="2000" dirty="0" smtClean="0"/>
                        <a:t>(n=5,169)</a:t>
                      </a:r>
                      <a:endParaRPr lang="es-MX" sz="2000" dirty="0">
                        <a:latin typeface="Century Gothic" panose="020B0502020202020204" pitchFamily="34" charset="0"/>
                      </a:endParaRPr>
                    </a:p>
                  </a:txBody>
                  <a:tcPr marL="51435" marR="51435" marT="25718" marB="25718"/>
                </a:tc>
              </a:tr>
              <a:tr h="404438">
                <a:tc>
                  <a:txBody>
                    <a:bodyPr/>
                    <a:lstStyle/>
                    <a:p>
                      <a:pPr lvl="1"/>
                      <a:r>
                        <a:rPr lang="en-US" sz="2000" dirty="0" smtClean="0"/>
                        <a:t>13.5% Venezuela</a:t>
                      </a:r>
                      <a:endParaRPr lang="es-MX" sz="2000" dirty="0">
                        <a:latin typeface="Century Gothic" panose="020B05020202020202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2000" dirty="0" smtClean="0"/>
                        <a:t>45.9% India</a:t>
                      </a:r>
                      <a:endParaRPr lang="es-MX" sz="2000" dirty="0">
                        <a:latin typeface="Century Gothic" panose="020B0502020202020204" pitchFamily="34" charset="0"/>
                      </a:endParaRPr>
                    </a:p>
                  </a:txBody>
                  <a:tcPr marL="51435" marR="51435" marT="25718" marB="25718"/>
                </a:tc>
              </a:tr>
              <a:tr h="404438">
                <a:tc>
                  <a:txBody>
                    <a:bodyPr/>
                    <a:lstStyle/>
                    <a:p>
                      <a:pPr lvl="1"/>
                      <a:r>
                        <a:rPr lang="en-US" sz="2000" dirty="0" smtClean="0"/>
                        <a:t>13.4% Chile/Mexico</a:t>
                      </a:r>
                      <a:endParaRPr lang="es-MX" sz="2000" dirty="0">
                        <a:latin typeface="Century Gothic" panose="020B05020202020202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2000" dirty="0" smtClean="0"/>
                        <a:t>9.1% Pakistan</a:t>
                      </a:r>
                      <a:endParaRPr lang="es-MX" sz="2000" dirty="0">
                        <a:latin typeface="Century Gothic" panose="020B0502020202020204" pitchFamily="34" charset="0"/>
                      </a:endParaRPr>
                    </a:p>
                  </a:txBody>
                  <a:tcPr marL="51435" marR="51435" marT="25718" marB="25718"/>
                </a:tc>
              </a:tr>
              <a:tr h="404438">
                <a:tc>
                  <a:txBody>
                    <a:bodyPr/>
                    <a:lstStyle/>
                    <a:p>
                      <a:pPr lvl="1"/>
                      <a:r>
                        <a:rPr lang="en-US" sz="2000" dirty="0" smtClean="0"/>
                        <a:t>12.5% Colombia</a:t>
                      </a:r>
                      <a:endParaRPr lang="es-MX" sz="2000" dirty="0">
                        <a:latin typeface="Century Gothic" panose="020B05020202020202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2000" dirty="0" smtClean="0"/>
                        <a:t>8.3% South Africa</a:t>
                      </a:r>
                      <a:endParaRPr lang="es-MX" sz="2000" dirty="0">
                        <a:latin typeface="Century Gothic" panose="020B0502020202020204" pitchFamily="34" charset="0"/>
                      </a:endParaRPr>
                    </a:p>
                  </a:txBody>
                  <a:tcPr marL="51435" marR="51435" marT="25718" marB="25718"/>
                </a:tc>
              </a:tr>
              <a:tr h="404438">
                <a:tc>
                  <a:txBody>
                    <a:bodyPr/>
                    <a:lstStyle/>
                    <a:p>
                      <a:pPr lvl="1"/>
                      <a:r>
                        <a:rPr lang="en-US" sz="2000" dirty="0" smtClean="0"/>
                        <a:t>10.9% Spain</a:t>
                      </a:r>
                      <a:endParaRPr lang="es-MX" sz="2000" dirty="0">
                        <a:latin typeface="Century Gothic" panose="020B05020202020202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2000" dirty="0" smtClean="0"/>
                        <a:t>3.8% United States</a:t>
                      </a:r>
                      <a:endParaRPr lang="es-MX" sz="2000" dirty="0">
                        <a:latin typeface="Century Gothic" panose="020B0502020202020204" pitchFamily="34" charset="0"/>
                      </a:endParaRPr>
                    </a:p>
                  </a:txBody>
                  <a:tcPr marL="51435" marR="51435" marT="25718" marB="25718"/>
                </a:tc>
              </a:tr>
              <a:tr h="404438">
                <a:tc>
                  <a:txBody>
                    <a:bodyPr/>
                    <a:lstStyle/>
                    <a:p>
                      <a:pPr lvl="1"/>
                      <a:r>
                        <a:rPr lang="en-US" sz="2000" dirty="0" smtClean="0"/>
                        <a:t>11.8% Argentina</a:t>
                      </a:r>
                      <a:endParaRPr lang="es-MX" sz="2000" dirty="0">
                        <a:latin typeface="Century Gothic" panose="020B05020202020202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2000" dirty="0" smtClean="0"/>
                        <a:t>3.5% United Kingdom</a:t>
                      </a:r>
                      <a:endParaRPr lang="es-MX" sz="2000" dirty="0">
                        <a:latin typeface="Century Gothic" panose="020B0502020202020204" pitchFamily="34" charset="0"/>
                      </a:endParaRPr>
                    </a:p>
                  </a:txBody>
                  <a:tcPr marL="51435" marR="51435" marT="25718" marB="25718"/>
                </a:tc>
              </a:tr>
              <a:tr h="404438">
                <a:tc>
                  <a:txBody>
                    <a:bodyPr/>
                    <a:lstStyle/>
                    <a:p>
                      <a:pPr lvl="1"/>
                      <a:r>
                        <a:rPr lang="en-US" sz="2000" dirty="0" smtClean="0"/>
                        <a:t>5.6% Peru</a:t>
                      </a:r>
                      <a:endParaRPr lang="es-MX" sz="2000" dirty="0">
                        <a:latin typeface="Century Gothic" panose="020B05020202020202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2000" dirty="0" smtClean="0"/>
                        <a:t>2.2% Nigeria</a:t>
                      </a:r>
                      <a:endParaRPr lang="es-MX" sz="2000" dirty="0">
                        <a:latin typeface="Century Gothic" panose="020B0502020202020204" pitchFamily="34" charset="0"/>
                      </a:endParaRPr>
                    </a:p>
                  </a:txBody>
                  <a:tcPr marL="51435" marR="51435" marT="25718" marB="25718"/>
                </a:tc>
              </a:tr>
              <a:tr h="404438">
                <a:tc>
                  <a:txBody>
                    <a:bodyPr/>
                    <a:lstStyle/>
                    <a:p>
                      <a:pPr lvl="1"/>
                      <a:r>
                        <a:rPr lang="en-US" sz="2000" dirty="0" smtClean="0"/>
                        <a:t>4.0% Bolivia</a:t>
                      </a:r>
                      <a:endParaRPr lang="es-MX" sz="2000" dirty="0">
                        <a:latin typeface="Century Gothic" panose="020B05020202020202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2000" dirty="0" smtClean="0"/>
                        <a:t>1.9% United Arab Emirates</a:t>
                      </a:r>
                      <a:endParaRPr lang="es-MX" sz="2000" dirty="0">
                        <a:latin typeface="Century Gothic" panose="020B0502020202020204" pitchFamily="34" charset="0"/>
                      </a:endParaRPr>
                    </a:p>
                  </a:txBody>
                  <a:tcPr marL="51435" marR="51435" marT="25718" marB="25718"/>
                </a:tc>
              </a:tr>
              <a:tr h="404438">
                <a:tc>
                  <a:txBody>
                    <a:bodyPr/>
                    <a:lstStyle/>
                    <a:p>
                      <a:pPr lvl="1"/>
                      <a:r>
                        <a:rPr lang="en-US" sz="2000" dirty="0" smtClean="0"/>
                        <a:t>3.2% Ecuador</a:t>
                      </a:r>
                      <a:endParaRPr lang="es-MX" sz="2000" dirty="0">
                        <a:latin typeface="Century Gothic" panose="020B05020202020202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2000" dirty="0" smtClean="0"/>
                        <a:t>1.6% Kenya</a:t>
                      </a:r>
                      <a:endParaRPr lang="es-MX" sz="2000" dirty="0">
                        <a:latin typeface="Century Gothic" panose="020B0502020202020204" pitchFamily="34" charset="0"/>
                      </a:endParaRPr>
                    </a:p>
                  </a:txBody>
                  <a:tcPr marL="51435" marR="51435" marT="25718" marB="25718"/>
                </a:tc>
              </a:tr>
              <a:tr h="404438">
                <a:tc>
                  <a:txBody>
                    <a:bodyPr/>
                    <a:lstStyle/>
                    <a:p>
                      <a:pPr lvl="1"/>
                      <a:r>
                        <a:rPr lang="en-US" sz="2000" dirty="0" smtClean="0"/>
                        <a:t>2.2% Dominican Republic</a:t>
                      </a:r>
                      <a:endParaRPr lang="es-MX" sz="2000" dirty="0">
                        <a:latin typeface="Century Gothic" panose="020B05020202020202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2000" dirty="0" smtClean="0"/>
                        <a:t>1.4% Iran</a:t>
                      </a:r>
                      <a:endParaRPr lang="es-MX" sz="2000" dirty="0">
                        <a:latin typeface="Century Gothic" panose="020B0502020202020204" pitchFamily="34" charset="0"/>
                      </a:endParaRPr>
                    </a:p>
                  </a:txBody>
                  <a:tcPr marL="51435" marR="51435" marT="25718" marB="25718"/>
                </a:tc>
              </a:tr>
              <a:tr h="404438"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1.2% United States</a:t>
                      </a:r>
                      <a:endParaRPr lang="es-MX" sz="2000" dirty="0" smtClean="0">
                        <a:latin typeface="Century Gothic" panose="020B0502020202020204" pitchFamily="34" charset="0"/>
                      </a:endParaRP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2000" dirty="0" smtClean="0"/>
                        <a:t>1.2% Bangladesh/Ghana</a:t>
                      </a:r>
                      <a:endParaRPr lang="es-MX" sz="2000" dirty="0">
                        <a:latin typeface="Century Gothic" panose="020B0502020202020204" pitchFamily="34" charset="0"/>
                      </a:endParaRPr>
                    </a:p>
                  </a:txBody>
                  <a:tcPr marL="51435" marR="51435" marT="25718" marB="25718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860420" y="6468680"/>
            <a:ext cx="22835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Barrera, Kelman, &amp; Muñoz, 2014</a:t>
            </a:r>
          </a:p>
        </p:txBody>
      </p:sp>
    </p:spTree>
    <p:extLst>
      <p:ext uri="{BB962C8B-B14F-4D97-AF65-F5344CB8AC3E}">
        <p14:creationId xmlns:p14="http://schemas.microsoft.com/office/powerpoint/2010/main" val="2026805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974"/>
    </mc:Choice>
    <mc:Fallback xmlns="">
      <p:transition spd="slow" advTm="17974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Demographic Characteristics</a:t>
            </a:r>
            <a:br>
              <a:rPr lang="en-US" sz="4000" dirty="0" smtClean="0"/>
            </a:br>
            <a:r>
              <a:rPr lang="en-US" sz="2800" dirty="0" smtClean="0"/>
              <a:t>(</a:t>
            </a:r>
            <a:r>
              <a:rPr lang="en-US" sz="2800" i="1" dirty="0" smtClean="0"/>
              <a:t>N</a:t>
            </a:r>
            <a:r>
              <a:rPr lang="en-US" sz="2800" dirty="0" smtClean="0"/>
              <a:t>=1079)</a:t>
            </a:r>
            <a:endParaRPr lang="es-MX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1805111"/>
              </p:ext>
            </p:extLst>
          </p:nvPr>
        </p:nvGraphicFramePr>
        <p:xfrm>
          <a:off x="4686300" y="3416300"/>
          <a:ext cx="4442460" cy="3441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4185552618"/>
              </p:ext>
            </p:extLst>
          </p:nvPr>
        </p:nvGraphicFramePr>
        <p:xfrm>
          <a:off x="228600" y="3352800"/>
          <a:ext cx="4114800" cy="350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527071"/>
              </p:ext>
            </p:extLst>
          </p:nvPr>
        </p:nvGraphicFramePr>
        <p:xfrm>
          <a:off x="2362200" y="1719413"/>
          <a:ext cx="3962400" cy="1557187"/>
        </p:xfrm>
        <a:graphic>
          <a:graphicData uri="http://schemas.openxmlformats.org/drawingml/2006/table">
            <a:tbl>
              <a:tblPr/>
              <a:tblGrid>
                <a:gridCol w="3962400"/>
              </a:tblGrid>
              <a:tr h="2154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ＭＳ Ｐゴシック" pitchFamily="-112" charset="-128"/>
                        </a:rPr>
                        <a:t>Mean Age = 27.8 years (SD=5.5)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-112" charset="-128"/>
                        <a:cs typeface="Times New Roman" pitchFamily="18" charset="0"/>
                      </a:endParaRPr>
                    </a:p>
                  </a:txBody>
                  <a:tcPr marL="58615" marR="58615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54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2743200" algn="ctr"/>
                          <a:tab pos="5486400" algn="r"/>
                        </a:tabLst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ＭＳ Ｐゴシック" pitchFamily="-112" charset="-128"/>
                        </a:rPr>
                        <a:t>85.3%   Spanish-speaking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-112" charset="-128"/>
                        <a:cs typeface="Times New Roman" pitchFamily="18" charset="0"/>
                      </a:endParaRPr>
                    </a:p>
                  </a:txBody>
                  <a:tcPr marL="58615" marR="58615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54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ＭＳ Ｐゴシック" pitchFamily="-112" charset="-128"/>
                        </a:rPr>
                        <a:t>81.3%   Latina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-112" charset="-128"/>
                        <a:cs typeface="Times New Roman" pitchFamily="18" charset="0"/>
                      </a:endParaRPr>
                    </a:p>
                  </a:txBody>
                  <a:tcPr marL="58615" marR="58615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54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2743200" algn="ctr"/>
                          <a:tab pos="5486400" algn="r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ＭＳ Ｐゴシック" pitchFamily="-112" charset="-128"/>
                        </a:rPr>
                        <a:t>52.9%   Married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-112" charset="-128"/>
                        <a:cs typeface="Times New Roman" pitchFamily="18" charset="0"/>
                      </a:endParaRPr>
                    </a:p>
                  </a:txBody>
                  <a:tcPr marL="58615" marR="58615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99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2743200" algn="ctr"/>
                          <a:tab pos="5486400" algn="r"/>
                        </a:tabLst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ＭＳ Ｐゴシック" pitchFamily="-112" charset="-128"/>
                        </a:rPr>
                        <a:t>81.7%   Some college or more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ＭＳ Ｐゴシック" pitchFamily="-112" charset="-128"/>
                        <a:cs typeface="Times New Roman" pitchFamily="18" charset="0"/>
                      </a:endParaRPr>
                    </a:p>
                  </a:txBody>
                  <a:tcPr marL="58615" marR="58615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3417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Graphic spid="6" grpId="0">
        <p:bldAsOne/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298" y="383303"/>
            <a:ext cx="8255002" cy="1181097"/>
          </a:xfrm>
        </p:spPr>
        <p:txBody>
          <a:bodyPr>
            <a:normAutofit/>
          </a:bodyPr>
          <a:lstStyle/>
          <a:p>
            <a:r>
              <a:rPr lang="en-US" sz="3600" dirty="0" smtClean="0"/>
              <a:t>Perinatal depression help-seeking beliefs</a:t>
            </a:r>
            <a:endParaRPr lang="en-US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0613" t="50507" r="41631" b="21905"/>
          <a:stretch/>
        </p:blipFill>
        <p:spPr>
          <a:xfrm>
            <a:off x="831848" y="1819244"/>
            <a:ext cx="7292552" cy="2997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467600" y="6596390"/>
            <a:ext cx="1676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3"/>
            <a:r>
              <a:rPr lang="en-US" sz="1100" dirty="0"/>
              <a:t>(Barrera &amp; Nichols, 2015</a:t>
            </a:r>
            <a:r>
              <a:rPr lang="en-US" sz="1100" dirty="0" smtClean="0"/>
              <a:t>)</a:t>
            </a:r>
            <a:endParaRPr lang="en-US" sz="1100" dirty="0"/>
          </a:p>
        </p:txBody>
      </p:sp>
      <p:sp>
        <p:nvSpPr>
          <p:cNvPr id="6" name="Rounded Rectangle 5"/>
          <p:cNvSpPr/>
          <p:nvPr/>
        </p:nvSpPr>
        <p:spPr>
          <a:xfrm>
            <a:off x="6527800" y="2921000"/>
            <a:ext cx="838200" cy="2032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6527800" y="3149600"/>
            <a:ext cx="838200" cy="2032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4851400" y="3989550"/>
            <a:ext cx="838200" cy="203200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851400" y="2933700"/>
            <a:ext cx="838200" cy="203200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851400" y="3172599"/>
            <a:ext cx="838200" cy="203200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851400" y="3556875"/>
            <a:ext cx="838200" cy="203200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527800" y="3363911"/>
            <a:ext cx="838200" cy="2032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495298" y="3022600"/>
            <a:ext cx="673100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495298" y="3251200"/>
            <a:ext cx="673100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495298" y="3438522"/>
            <a:ext cx="673100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977900" y="3989550"/>
            <a:ext cx="203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1</a:t>
            </a:r>
            <a:endParaRPr lang="en-US" sz="12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92098" y="2883551"/>
            <a:ext cx="203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2</a:t>
            </a:r>
            <a:endParaRPr lang="en-US" sz="12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92098" y="3317844"/>
            <a:ext cx="203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3</a:t>
            </a:r>
            <a:endParaRPr lang="en-US" sz="12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92098" y="3124200"/>
            <a:ext cx="203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3</a:t>
            </a:r>
            <a:endParaRPr lang="en-US" sz="12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228456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7" grpId="0"/>
      <p:bldP spid="19" grpId="0"/>
      <p:bldP spid="2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 smtClean="0"/>
              <a:t>Creating community-informed Internet interventions</a:t>
            </a:r>
            <a:endParaRPr lang="en-US" sz="4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0927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13" t="24348" r="2026" b="19143"/>
          <a:stretch/>
        </p:blipFill>
        <p:spPr bwMode="auto">
          <a:xfrm>
            <a:off x="2389131" y="3340697"/>
            <a:ext cx="4333923" cy="28615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Rounded Rectangular Callout 5"/>
          <p:cNvSpPr/>
          <p:nvPr/>
        </p:nvSpPr>
        <p:spPr>
          <a:xfrm>
            <a:off x="166134" y="1906671"/>
            <a:ext cx="1964123" cy="2585323"/>
          </a:xfrm>
          <a:prstGeom prst="wedgeRoundRectCallout">
            <a:avLst>
              <a:gd name="adj1" fmla="val 49014"/>
              <a:gd name="adj2" fmla="val 61646"/>
              <a:gd name="adj3" fmla="val 16667"/>
            </a:avLst>
          </a:prstGeom>
          <a:noFill/>
          <a:ln>
            <a:solidFill>
              <a:srgbClr val="AC24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498550" y="3727699"/>
            <a:ext cx="110717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rgbClr val="766073"/>
                </a:solidFill>
              </a:rPr>
              <a:t>I would </a:t>
            </a:r>
            <a:r>
              <a:rPr lang="en-US" b="1" i="1" dirty="0" smtClean="0">
                <a:solidFill>
                  <a:schemeClr val="bg2">
                    <a:lumMod val="25000"/>
                  </a:schemeClr>
                </a:solidFill>
              </a:rPr>
              <a:t>share it with my partner</a:t>
            </a:r>
            <a:r>
              <a:rPr lang="en-US" i="1" dirty="0" smtClean="0">
                <a:solidFill>
                  <a:srgbClr val="766073"/>
                </a:solidFill>
              </a:rPr>
              <a:t> and </a:t>
            </a:r>
            <a:r>
              <a:rPr lang="en-US" i="1" dirty="0">
                <a:solidFill>
                  <a:srgbClr val="766073"/>
                </a:solidFill>
              </a:rPr>
              <a:t>other </a:t>
            </a:r>
            <a:r>
              <a:rPr lang="en-US" i="1" dirty="0" smtClean="0">
                <a:solidFill>
                  <a:srgbClr val="766073"/>
                </a:solidFill>
              </a:rPr>
              <a:t>mothers. </a:t>
            </a:r>
            <a:endParaRPr lang="en-US" dirty="0">
              <a:solidFill>
                <a:srgbClr val="766073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3811" y="1906671"/>
            <a:ext cx="193622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en-US" i="1" dirty="0">
                <a:solidFill>
                  <a:srgbClr val="766073"/>
                </a:solidFill>
              </a:rPr>
              <a:t>…I think this kind of information would be good to </a:t>
            </a:r>
            <a:r>
              <a:rPr lang="en-US" b="1" i="1" dirty="0">
                <a:solidFill>
                  <a:schemeClr val="bg2">
                    <a:lumMod val="25000"/>
                  </a:schemeClr>
                </a:solidFill>
              </a:rPr>
              <a:t>give to new mothers during the three days you are in the hospital</a:t>
            </a:r>
            <a:r>
              <a:rPr lang="en-US" i="1" dirty="0">
                <a:solidFill>
                  <a:srgbClr val="766073"/>
                </a:solidFill>
              </a:rPr>
              <a:t>, either print </a:t>
            </a:r>
            <a:r>
              <a:rPr lang="en-US" i="1" dirty="0" smtClean="0">
                <a:solidFill>
                  <a:srgbClr val="766073"/>
                </a:solidFill>
              </a:rPr>
              <a:t>or digitally…</a:t>
            </a:r>
            <a:endParaRPr lang="en-US" dirty="0">
              <a:solidFill>
                <a:srgbClr val="766073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78127" y="1687614"/>
            <a:ext cx="27913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en-US" i="1" dirty="0">
                <a:solidFill>
                  <a:srgbClr val="766073"/>
                </a:solidFill>
              </a:rPr>
              <a:t>…share the </a:t>
            </a:r>
            <a:r>
              <a:rPr lang="en-US" b="1" i="1" dirty="0">
                <a:solidFill>
                  <a:schemeClr val="bg2">
                    <a:lumMod val="25000"/>
                  </a:schemeClr>
                </a:solidFill>
              </a:rPr>
              <a:t>experiences of other mothers </a:t>
            </a:r>
            <a:r>
              <a:rPr lang="en-US" i="1" dirty="0">
                <a:solidFill>
                  <a:srgbClr val="766073"/>
                </a:solidFill>
              </a:rPr>
              <a:t>within the lessons, </a:t>
            </a:r>
            <a:r>
              <a:rPr lang="en-US" b="1" i="1" dirty="0">
                <a:solidFill>
                  <a:schemeClr val="bg2">
                    <a:lumMod val="25000"/>
                  </a:schemeClr>
                </a:solidFill>
              </a:rPr>
              <a:t>personalize it </a:t>
            </a:r>
            <a:r>
              <a:rPr lang="en-US" i="1" dirty="0">
                <a:solidFill>
                  <a:srgbClr val="766073"/>
                </a:solidFill>
              </a:rPr>
              <a:t>with what I can identify </a:t>
            </a:r>
            <a:r>
              <a:rPr lang="en-US" i="1" dirty="0" smtClean="0">
                <a:solidFill>
                  <a:srgbClr val="766073"/>
                </a:solidFill>
              </a:rPr>
              <a:t>with…</a:t>
            </a:r>
            <a:endParaRPr lang="en-US" i="1" dirty="0">
              <a:solidFill>
                <a:srgbClr val="766073"/>
              </a:solidFill>
            </a:endParaRPr>
          </a:p>
        </p:txBody>
      </p:sp>
      <p:sp>
        <p:nvSpPr>
          <p:cNvPr id="12" name="Rounded Rectangular Callout 11"/>
          <p:cNvSpPr/>
          <p:nvPr/>
        </p:nvSpPr>
        <p:spPr>
          <a:xfrm>
            <a:off x="4478127" y="1700206"/>
            <a:ext cx="3020423" cy="1200329"/>
          </a:xfrm>
          <a:prstGeom prst="wedgeRoundRectCallout">
            <a:avLst>
              <a:gd name="adj1" fmla="val -64337"/>
              <a:gd name="adj2" fmla="val 59799"/>
              <a:gd name="adj3" fmla="val 16667"/>
            </a:avLst>
          </a:prstGeom>
          <a:noFill/>
          <a:ln>
            <a:solidFill>
              <a:srgbClr val="AC24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ounded Rectangular Callout 12"/>
          <p:cNvSpPr/>
          <p:nvPr/>
        </p:nvSpPr>
        <p:spPr>
          <a:xfrm>
            <a:off x="7385385" y="3727699"/>
            <a:ext cx="1333500" cy="1754326"/>
          </a:xfrm>
          <a:prstGeom prst="wedgeRoundRectCallout">
            <a:avLst>
              <a:gd name="adj1" fmla="val -93457"/>
              <a:gd name="adj2" fmla="val 50020"/>
              <a:gd name="adj3" fmla="val 16667"/>
            </a:avLst>
          </a:prstGeom>
          <a:noFill/>
          <a:ln>
            <a:solidFill>
              <a:srgbClr val="AC24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365126"/>
            <a:ext cx="8134350" cy="1427413"/>
          </a:xfrm>
        </p:spPr>
        <p:txBody>
          <a:bodyPr>
            <a:noAutofit/>
          </a:bodyPr>
          <a:lstStyle/>
          <a:p>
            <a:r>
              <a:rPr lang="en-US" sz="3600" dirty="0"/>
              <a:t>What </a:t>
            </a:r>
            <a:r>
              <a:rPr lang="en-US" sz="3600" dirty="0" smtClean="0"/>
              <a:t>do mothers </a:t>
            </a:r>
            <a:r>
              <a:rPr lang="en-US" sz="3600" dirty="0" smtClean="0"/>
              <a:t>have </a:t>
            </a:r>
            <a:r>
              <a:rPr lang="en-US" sz="3600" dirty="0" smtClean="0"/>
              <a:t>to say?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549199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739"/>
    </mc:Choice>
    <mc:Fallback xmlns="">
      <p:transition spd="slow" advTm="277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9" grpId="0"/>
      <p:bldP spid="10" grpId="0"/>
      <p:bldP spid="12" grpId="0" animBg="1"/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 smtClean="0"/>
              <a:t>Keeping up with Technology</a:t>
            </a:r>
            <a:endParaRPr lang="en-US" sz="4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050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22" t="38723" r="25848" b="17686"/>
          <a:stretch/>
        </p:blipFill>
        <p:spPr bwMode="auto">
          <a:xfrm>
            <a:off x="517358" y="3037320"/>
            <a:ext cx="5075044" cy="35800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454" y="418454"/>
            <a:ext cx="7382580" cy="734937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002060"/>
                </a:solidFill>
                <a:latin typeface="Century Gothic" panose="020B0502020202020204" pitchFamily="34" charset="0"/>
              </a:rPr>
              <a:t>Text messaging psycho-education for perinatal depression : Feasibility study</a:t>
            </a:r>
            <a:endParaRPr lang="es-MX" sz="28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01310" y="1543815"/>
            <a:ext cx="53385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>
                <a:latin typeface="Century Gothic" panose="020B0502020202020204" pitchFamily="34" charset="0"/>
              </a:rPr>
              <a:t>OBJECTIVE</a:t>
            </a:r>
            <a:r>
              <a:rPr lang="en-US" dirty="0" smtClean="0">
                <a:latin typeface="Century Gothic" panose="020B0502020202020204" pitchFamily="34" charset="0"/>
              </a:rPr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Century Gothic" panose="020B0502020202020204" pitchFamily="34" charset="0"/>
              </a:rPr>
              <a:t>Is this program acceptable and feasible?</a:t>
            </a:r>
            <a:endParaRPr lang="es-MX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>
                <a:latin typeface="Century Gothic" panose="020B0502020202020204" pitchFamily="34" charset="0"/>
              </a:rPr>
              <a:t>What impact does it have on depression?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>
                <a:latin typeface="Century Gothic" panose="020B0502020202020204" pitchFamily="34" charset="0"/>
              </a:rPr>
              <a:t>Do women seek support or treatment?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9632" y="2074794"/>
            <a:ext cx="2390059" cy="35850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237493">
            <a:off x="19176" y="111537"/>
            <a:ext cx="1364269" cy="1364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05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317"/>
    </mc:Choice>
    <mc:Fallback xmlns="">
      <p:transition spd="slow" advTm="603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Closing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90689"/>
            <a:ext cx="7886700" cy="4351338"/>
          </a:xfrm>
        </p:spPr>
        <p:txBody>
          <a:bodyPr/>
          <a:lstStyle/>
          <a:p>
            <a:endParaRPr lang="en-US" dirty="0">
              <a:latin typeface="+mj-lt"/>
            </a:endParaRPr>
          </a:p>
          <a:p>
            <a:endParaRPr lang="en-US" dirty="0" smtClean="0">
              <a:latin typeface="+mj-lt"/>
            </a:endParaRPr>
          </a:p>
          <a:p>
            <a:endParaRPr lang="en-US" dirty="0">
              <a:latin typeface="+mj-lt"/>
            </a:endParaRPr>
          </a:p>
          <a:p>
            <a:endParaRPr lang="en-US" dirty="0" smtClean="0">
              <a:latin typeface="+mj-lt"/>
            </a:endParaRPr>
          </a:p>
          <a:p>
            <a:endParaRPr lang="en-US" dirty="0"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28650" y="1347421"/>
            <a:ext cx="78867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Perinatal women are interested in and use technology.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+mj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Technology-based tools </a:t>
            </a:r>
            <a:r>
              <a:rPr lang="en-US" sz="2800" dirty="0" smtClean="0">
                <a:latin typeface="+mj-lt"/>
              </a:rPr>
              <a:t>can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+mj-lt"/>
              </a:rPr>
              <a:t>Be informed by the needs and preferences of perinatal Latinas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+mj-lt"/>
              </a:rPr>
              <a:t>Enhance </a:t>
            </a:r>
            <a:r>
              <a:rPr lang="en-US" sz="2800" dirty="0">
                <a:latin typeface="+mj-lt"/>
              </a:rPr>
              <a:t>the psychological well-being of </a:t>
            </a:r>
            <a:r>
              <a:rPr lang="en-US" sz="2800" dirty="0" smtClean="0">
                <a:latin typeface="+mj-lt"/>
              </a:rPr>
              <a:t>all perinatal women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+mj-lt"/>
              </a:rPr>
              <a:t>Reach </a:t>
            </a:r>
            <a:r>
              <a:rPr lang="en-US" sz="2800" dirty="0">
                <a:latin typeface="+mj-lt"/>
              </a:rPr>
              <a:t>underserved </a:t>
            </a:r>
            <a:r>
              <a:rPr lang="en-US" sz="2800" dirty="0" smtClean="0">
                <a:latin typeface="+mj-lt"/>
              </a:rPr>
              <a:t>and diverse communities </a:t>
            </a:r>
            <a:r>
              <a:rPr lang="en-US" sz="2800" dirty="0">
                <a:latin typeface="+mj-lt"/>
              </a:rPr>
              <a:t>of women locally and </a:t>
            </a:r>
            <a:r>
              <a:rPr lang="en-US" sz="2800" dirty="0" smtClean="0">
                <a:latin typeface="+mj-lt"/>
              </a:rPr>
              <a:t>globally</a:t>
            </a:r>
            <a:endParaRPr lang="en-US" sz="2800" dirty="0">
              <a:latin typeface="+mj-lt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 b="23941"/>
          <a:stretch/>
        </p:blipFill>
        <p:spPr bwMode="auto">
          <a:xfrm>
            <a:off x="4572000" y="5627125"/>
            <a:ext cx="4219941" cy="10996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941"/>
          <a:stretch/>
        </p:blipFill>
        <p:spPr bwMode="auto">
          <a:xfrm>
            <a:off x="223327" y="5627125"/>
            <a:ext cx="4348673" cy="11332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8305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151"/>
    </mc:Choice>
    <mc:Fallback xmlns="">
      <p:transition spd="slow" advTm="47151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975679"/>
            <a:ext cx="9146684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Century Gothic" panose="020B0502020202020204" pitchFamily="34" charset="0"/>
              </a:rPr>
              <a:t>Thank you!</a:t>
            </a:r>
          </a:p>
          <a:p>
            <a:pPr algn="ctr"/>
            <a:endParaRPr lang="en-US" sz="2000" dirty="0" smtClean="0">
              <a:latin typeface="Century Gothic" panose="020B0502020202020204" pitchFamily="34" charset="0"/>
            </a:endParaRPr>
          </a:p>
          <a:p>
            <a:pPr algn="ctr"/>
            <a:r>
              <a:rPr lang="en-US" sz="1600" dirty="0" smtClean="0">
                <a:latin typeface="Century Gothic" panose="020B0502020202020204" pitchFamily="34" charset="0"/>
              </a:rPr>
              <a:t>Alinne Barrera, Ph.D</a:t>
            </a:r>
            <a:r>
              <a:rPr lang="en-US" sz="1600" dirty="0" smtClean="0">
                <a:latin typeface="Century Gothic" panose="020B0502020202020204" pitchFamily="34" charset="0"/>
              </a:rPr>
              <a:t>.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Assistant Professor and Associate Director of Clinical Training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Associate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Director,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Institute for International Internet Interventions for Health (i4Health)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Palo Alto University</a:t>
            </a:r>
          </a:p>
          <a:p>
            <a:pPr algn="ctr"/>
            <a:endParaRPr lang="en-US" sz="1600" dirty="0" smtClean="0">
              <a:latin typeface="Century Gothic" panose="020B0502020202020204" pitchFamily="34" charset="0"/>
            </a:endParaRPr>
          </a:p>
          <a:p>
            <a:pPr algn="ctr"/>
            <a:r>
              <a:rPr lang="en-US" sz="1600" dirty="0" smtClean="0">
                <a:latin typeface="Century Gothic" panose="020B0502020202020204" pitchFamily="34" charset="0"/>
                <a:hlinkClick r:id="rId2"/>
              </a:rPr>
              <a:t>abarrera@paloaltou.edu</a:t>
            </a:r>
            <a:r>
              <a:rPr lang="es-MX" sz="1600" dirty="0" smtClean="0">
                <a:latin typeface="Century Gothic" panose="020B0502020202020204" pitchFamily="34" charset="0"/>
              </a:rPr>
              <a:t> 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8238" y="149780"/>
            <a:ext cx="2483770" cy="1514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l="-92" t="9216" r="62417" b="84631"/>
          <a:stretch/>
        </p:blipFill>
        <p:spPr>
          <a:xfrm>
            <a:off x="2716100" y="2006933"/>
            <a:ext cx="4052728" cy="37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269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160"/>
    </mc:Choice>
    <mc:Fallback xmlns="">
      <p:transition spd="slow" advTm="9160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4|7.6|14.8|3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7.1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23388</TotalTime>
  <Words>1069</Words>
  <Application>Microsoft Office PowerPoint</Application>
  <PresentationFormat>On-screen Show (4:3)</PresentationFormat>
  <Paragraphs>221</Paragraphs>
  <Slides>24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ＭＳ Ｐゴシック</vt:lpstr>
      <vt:lpstr>Arial</vt:lpstr>
      <vt:lpstr>Calibri</vt:lpstr>
      <vt:lpstr>Calibri Light</vt:lpstr>
      <vt:lpstr>Century Gothic</vt:lpstr>
      <vt:lpstr>Times New Roman</vt:lpstr>
      <vt:lpstr>Wingdings</vt:lpstr>
      <vt:lpstr>Office Theme</vt:lpstr>
      <vt:lpstr>Using technology to address postpartum depression in local and global communities of Latinas</vt:lpstr>
      <vt:lpstr>PowerPoint Presentation</vt:lpstr>
      <vt:lpstr>PowerPoint Presentation</vt:lpstr>
      <vt:lpstr>Depression among perinatal Latinas</vt:lpstr>
      <vt:lpstr>Potential barriers to depression treatment among perinatal Latinas</vt:lpstr>
      <vt:lpstr>Prevention Interventions for PPD</vt:lpstr>
      <vt:lpstr>Technology</vt:lpstr>
      <vt:lpstr>Technology</vt:lpstr>
      <vt:lpstr>Technology</vt:lpstr>
      <vt:lpstr>PowerPoint Presentation</vt:lpstr>
      <vt:lpstr>Technology</vt:lpstr>
      <vt:lpstr>Internet interventions for PPD</vt:lpstr>
      <vt:lpstr>Mothers Babies/Mamás y Bebés Internet Project</vt:lpstr>
      <vt:lpstr>PowerPoint Presentation</vt:lpstr>
      <vt:lpstr>Procedures</vt:lpstr>
      <vt:lpstr>Global community represented by 189 countries [@ Eligibility Screening]</vt:lpstr>
      <vt:lpstr>Demographic Characteristics (N=1079)</vt:lpstr>
      <vt:lpstr>Perinatal depression help-seeking beliefs</vt:lpstr>
      <vt:lpstr>Creating community-informed Internet interventions</vt:lpstr>
      <vt:lpstr>What do mothers have to say? </vt:lpstr>
      <vt:lpstr>Keeping up with Technology</vt:lpstr>
      <vt:lpstr>Text messaging psycho-education for perinatal depression : Feasibility study</vt:lpstr>
      <vt:lpstr>Closing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Barrera, Alinne</dc:creator>
  <cp:lastModifiedBy>Barrera, Alinne</cp:lastModifiedBy>
  <cp:revision>218</cp:revision>
  <dcterms:created xsi:type="dcterms:W3CDTF">2014-10-21T14:38:02Z</dcterms:created>
  <dcterms:modified xsi:type="dcterms:W3CDTF">2015-05-26T09:53:52Z</dcterms:modified>
</cp:coreProperties>
</file>